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7" r:id="rId5"/>
    <p:sldId id="277" r:id="rId6"/>
    <p:sldId id="273" r:id="rId7"/>
    <p:sldId id="272" r:id="rId8"/>
    <p:sldId id="276" r:id="rId9"/>
    <p:sldId id="267" r:id="rId10"/>
    <p:sldId id="269" r:id="rId11"/>
    <p:sldId id="275" r:id="rId12"/>
    <p:sldId id="270" r:id="rId13"/>
    <p:sldId id="259" r:id="rId14"/>
    <p:sldId id="261" r:id="rId15"/>
    <p:sldId id="274" r:id="rId16"/>
    <p:sldId id="262" r:id="rId17"/>
    <p:sldId id="271" r:id="rId18"/>
    <p:sldId id="265" r:id="rId19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A"/>
    <a:srgbClr val="008989"/>
    <a:srgbClr val="008282"/>
    <a:srgbClr val="E1E1F3"/>
    <a:srgbClr val="009999"/>
    <a:srgbClr val="14111F"/>
    <a:srgbClr val="091126"/>
    <a:srgbClr val="718412"/>
    <a:srgbClr val="394404"/>
    <a:srgbClr val="5F6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78B07-A907-4A0D-9750-C697713EEBBE}" v="100" dt="2024-11-24T07:09:15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318" y="27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Freedom House,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Voters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20000"/>
                      <a:satMod val="180000"/>
                      <a:lumMod val="98000"/>
                    </a:schemeClr>
                  </a:gs>
                  <a:gs pos="40000">
                    <a:schemeClr val="accent1">
                      <a:tint val="30000"/>
                      <a:satMod val="260000"/>
                      <a:lumMod val="84000"/>
                    </a:schemeClr>
                  </a:gs>
                  <a:gs pos="100000">
                    <a:schemeClr val="accent1">
                      <a:tint val="100000"/>
                      <a:satMod val="110000"/>
                    </a:schemeClr>
                  </a:gs>
                </a:gsLst>
                <a:lin ang="5040000" scaled="1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083-40AE-8690-6BBEF263521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20000"/>
                      <a:satMod val="180000"/>
                      <a:lumMod val="98000"/>
                    </a:schemeClr>
                  </a:gs>
                  <a:gs pos="40000">
                    <a:schemeClr val="accent2">
                      <a:tint val="30000"/>
                      <a:satMod val="260000"/>
                      <a:lumMod val="84000"/>
                    </a:schemeClr>
                  </a:gs>
                  <a:gs pos="100000">
                    <a:schemeClr val="accent2">
                      <a:tint val="100000"/>
                      <a:satMod val="110000"/>
                    </a:schemeClr>
                  </a:gs>
                </a:gsLst>
                <a:lin ang="5040000" scaled="1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083-40AE-8690-6BBEF26352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Voters worldwide are now influenced by digital content during elections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3-41C1-984C-615BB49B9C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1685A-7544-421B-8563-A8983462B79E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C1DE7F-471B-404F-A407-B9D9D95C5DFB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sz="2400" b="1" dirty="0">
              <a:solidFill>
                <a:schemeClr val="bg1"/>
              </a:solidFill>
            </a:rPr>
            <a:t>Positive</a:t>
          </a:r>
        </a:p>
      </dgm:t>
    </dgm:pt>
    <dgm:pt modelId="{839A0BCC-DEAB-4BEA-9320-14CF1D9091C0}" type="parTrans" cxnId="{C7196C61-E3D0-47F7-96ED-7CD224616E48}">
      <dgm:prSet/>
      <dgm:spPr/>
      <dgm:t>
        <a:bodyPr/>
        <a:lstStyle/>
        <a:p>
          <a:endParaRPr lang="en-GB"/>
        </a:p>
      </dgm:t>
    </dgm:pt>
    <dgm:pt modelId="{2AA92A29-1ED6-4BA3-9E12-6856F018754B}" type="sibTrans" cxnId="{C7196C61-E3D0-47F7-96ED-7CD224616E48}">
      <dgm:prSet/>
      <dgm:spPr/>
      <dgm:t>
        <a:bodyPr/>
        <a:lstStyle/>
        <a:p>
          <a:endParaRPr lang="en-GB"/>
        </a:p>
      </dgm:t>
    </dgm:pt>
    <dgm:pt modelId="{BC46FCAA-5DE4-48C9-B9E5-E1509EDE7AA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dirty="0">
              <a:solidFill>
                <a:schemeClr val="tx1"/>
              </a:solidFill>
            </a:rPr>
            <a:t>Enhanced Civic Engagement</a:t>
          </a:r>
        </a:p>
      </dgm:t>
    </dgm:pt>
    <dgm:pt modelId="{DDA024A0-181E-442D-8F20-FECD5BBD7609}" type="parTrans" cxnId="{CAE43D65-09C8-4EA1-BAE4-0579384C9733}">
      <dgm:prSet/>
      <dgm:spPr/>
      <dgm:t>
        <a:bodyPr/>
        <a:lstStyle/>
        <a:p>
          <a:endParaRPr lang="en-GB"/>
        </a:p>
      </dgm:t>
    </dgm:pt>
    <dgm:pt modelId="{DB3EC296-2B22-4652-A184-AF7DAB0CE2D6}" type="sibTrans" cxnId="{CAE43D65-09C8-4EA1-BAE4-0579384C9733}">
      <dgm:prSet/>
      <dgm:spPr/>
      <dgm:t>
        <a:bodyPr/>
        <a:lstStyle/>
        <a:p>
          <a:endParaRPr lang="en-GB"/>
        </a:p>
      </dgm:t>
    </dgm:pt>
    <dgm:pt modelId="{0869C916-EDF8-49BA-B937-A92331459DDB}">
      <dgm:prSet phldrT="[Text]" custT="1"/>
      <dgm:spPr>
        <a:solidFill>
          <a:srgbClr val="008A8A"/>
        </a:solidFill>
        <a:ln>
          <a:solidFill>
            <a:srgbClr val="008989"/>
          </a:solidFill>
        </a:ln>
      </dgm:spPr>
      <dgm:t>
        <a:bodyPr/>
        <a:lstStyle/>
        <a:p>
          <a:r>
            <a:rPr lang="en-GB" sz="2400" b="1" dirty="0">
              <a:solidFill>
                <a:schemeClr val="bg1"/>
              </a:solidFill>
            </a:rPr>
            <a:t>Negative</a:t>
          </a:r>
        </a:p>
      </dgm:t>
    </dgm:pt>
    <dgm:pt modelId="{064EBC02-EC65-419B-9097-7E2A33DF1002}" type="parTrans" cxnId="{259525DB-56C7-4564-A8AA-88D068FEEABD}">
      <dgm:prSet/>
      <dgm:spPr/>
      <dgm:t>
        <a:bodyPr/>
        <a:lstStyle/>
        <a:p>
          <a:endParaRPr lang="en-GB"/>
        </a:p>
      </dgm:t>
    </dgm:pt>
    <dgm:pt modelId="{28DAD5CB-451D-4563-A5EA-F01CD80FDE5A}" type="sibTrans" cxnId="{259525DB-56C7-4564-A8AA-88D068FEEABD}">
      <dgm:prSet/>
      <dgm:spPr/>
      <dgm:t>
        <a:bodyPr/>
        <a:lstStyle/>
        <a:p>
          <a:endParaRPr lang="en-GB"/>
        </a:p>
      </dgm:t>
    </dgm:pt>
    <dgm:pt modelId="{21BDADB8-01BD-4674-AF3E-6C274DA3D5B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dirty="0"/>
            <a:t>Disinformation and Manipulation</a:t>
          </a:r>
        </a:p>
      </dgm:t>
    </dgm:pt>
    <dgm:pt modelId="{3E694392-0414-43CB-8D92-61709D17D5AE}" type="parTrans" cxnId="{98990836-6611-40B7-B064-60F0CA11D6D6}">
      <dgm:prSet/>
      <dgm:spPr/>
      <dgm:t>
        <a:bodyPr/>
        <a:lstStyle/>
        <a:p>
          <a:endParaRPr lang="en-GB"/>
        </a:p>
      </dgm:t>
    </dgm:pt>
    <dgm:pt modelId="{DC384B30-5CE6-4109-9369-34719FC6A502}" type="sibTrans" cxnId="{98990836-6611-40B7-B064-60F0CA11D6D6}">
      <dgm:prSet/>
      <dgm:spPr/>
      <dgm:t>
        <a:bodyPr/>
        <a:lstStyle/>
        <a:p>
          <a:endParaRPr lang="en-GB"/>
        </a:p>
      </dgm:t>
    </dgm:pt>
    <dgm:pt modelId="{8ADEEA66-04AE-462F-A6E9-98149688E10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dirty="0">
              <a:solidFill>
                <a:schemeClr val="tx1"/>
              </a:solidFill>
            </a:rPr>
            <a:t>Transparent Governance</a:t>
          </a:r>
        </a:p>
      </dgm:t>
    </dgm:pt>
    <dgm:pt modelId="{64DDC50E-F8F5-4444-A194-4CE60BCF7595}" type="parTrans" cxnId="{9ADE5FC0-0E7E-40BD-A6A5-E4A4D31B0653}">
      <dgm:prSet/>
      <dgm:spPr/>
      <dgm:t>
        <a:bodyPr/>
        <a:lstStyle/>
        <a:p>
          <a:endParaRPr lang="en-GB"/>
        </a:p>
      </dgm:t>
    </dgm:pt>
    <dgm:pt modelId="{5C40A021-54EE-4AFE-ABEE-2C64F409142D}" type="sibTrans" cxnId="{9ADE5FC0-0E7E-40BD-A6A5-E4A4D31B0653}">
      <dgm:prSet/>
      <dgm:spPr/>
      <dgm:t>
        <a:bodyPr/>
        <a:lstStyle/>
        <a:p>
          <a:endParaRPr lang="en-GB"/>
        </a:p>
      </dgm:t>
    </dgm:pt>
    <dgm:pt modelId="{09847312-E2FA-4A83-9ED0-55C02009E22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dirty="0">
              <a:solidFill>
                <a:schemeClr val="tx1"/>
              </a:solidFill>
            </a:rPr>
            <a:t>Wider Access to Information</a:t>
          </a:r>
        </a:p>
      </dgm:t>
    </dgm:pt>
    <dgm:pt modelId="{BFF1C020-6A93-4E65-897F-6ED00B52C4C4}" type="parTrans" cxnId="{36EA3B2B-ED02-40CB-9B3A-A3F02EF5430A}">
      <dgm:prSet/>
      <dgm:spPr/>
      <dgm:t>
        <a:bodyPr/>
        <a:lstStyle/>
        <a:p>
          <a:endParaRPr lang="en-GB"/>
        </a:p>
      </dgm:t>
    </dgm:pt>
    <dgm:pt modelId="{550600B7-6CDB-45A6-B46E-80EE4D3E2940}" type="sibTrans" cxnId="{36EA3B2B-ED02-40CB-9B3A-A3F02EF5430A}">
      <dgm:prSet/>
      <dgm:spPr/>
      <dgm:t>
        <a:bodyPr/>
        <a:lstStyle/>
        <a:p>
          <a:endParaRPr lang="en-GB"/>
        </a:p>
      </dgm:t>
    </dgm:pt>
    <dgm:pt modelId="{141DB69D-01AE-4A81-9C88-BAE840F6CC5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dirty="0"/>
            <a:t>Data Exploitation</a:t>
          </a:r>
        </a:p>
      </dgm:t>
    </dgm:pt>
    <dgm:pt modelId="{7B30AF24-1522-4B20-AD6D-BC8C67FF9A71}" type="parTrans" cxnId="{61974D5B-FDCC-4E7E-A2BF-DE9F2805D0D7}">
      <dgm:prSet/>
      <dgm:spPr/>
      <dgm:t>
        <a:bodyPr/>
        <a:lstStyle/>
        <a:p>
          <a:endParaRPr lang="en-GB"/>
        </a:p>
      </dgm:t>
    </dgm:pt>
    <dgm:pt modelId="{F681776C-35B4-4C49-B254-FEC8AC37FA19}" type="sibTrans" cxnId="{61974D5B-FDCC-4E7E-A2BF-DE9F2805D0D7}">
      <dgm:prSet/>
      <dgm:spPr/>
      <dgm:t>
        <a:bodyPr/>
        <a:lstStyle/>
        <a:p>
          <a:endParaRPr lang="en-GB"/>
        </a:p>
      </dgm:t>
    </dgm:pt>
    <dgm:pt modelId="{6C50C861-6F51-45E6-9952-FB9E185DB15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dirty="0"/>
            <a:t>Digital Divide</a:t>
          </a:r>
        </a:p>
      </dgm:t>
    </dgm:pt>
    <dgm:pt modelId="{EBCFF886-39CB-4563-9887-0A38BA1F490F}" type="parTrans" cxnId="{B9BEBCBC-C899-4E75-9661-5D3F4A74B24C}">
      <dgm:prSet/>
      <dgm:spPr/>
      <dgm:t>
        <a:bodyPr/>
        <a:lstStyle/>
        <a:p>
          <a:endParaRPr lang="en-GB"/>
        </a:p>
      </dgm:t>
    </dgm:pt>
    <dgm:pt modelId="{AC25ACAF-57AE-48F0-AA50-5A1234E5C324}" type="sibTrans" cxnId="{B9BEBCBC-C899-4E75-9661-5D3F4A74B24C}">
      <dgm:prSet/>
      <dgm:spPr/>
      <dgm:t>
        <a:bodyPr/>
        <a:lstStyle/>
        <a:p>
          <a:endParaRPr lang="en-GB"/>
        </a:p>
      </dgm:t>
    </dgm:pt>
    <dgm:pt modelId="{539192DC-5E27-4CA3-B37A-8FF27FCFC113}" type="pres">
      <dgm:prSet presAssocID="{B891685A-7544-421B-8563-A8983462B79E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61041BFD-FA9B-4831-91CE-0C4F2FD059BC}" type="pres">
      <dgm:prSet presAssocID="{B891685A-7544-421B-8563-A8983462B79E}" presName="Background" presStyleLbl="node1" presStyleIdx="0" presStyleCnt="1"/>
      <dgm:spPr>
        <a:noFill/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  <dgm:pt modelId="{32897F8C-4D43-4415-889A-33B0070326C4}" type="pres">
      <dgm:prSet presAssocID="{B891685A-7544-421B-8563-A8983462B79E}" presName="Divider" presStyleLbl="callout" presStyleIdx="0" presStyleCnt="1"/>
      <dgm:spPr/>
    </dgm:pt>
    <dgm:pt modelId="{E9319C22-9337-4065-9A61-80DDE84BCF08}" type="pres">
      <dgm:prSet presAssocID="{B891685A-7544-421B-8563-A8983462B79E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67E0852-F1A2-4078-A2C7-D019FF061A3F}" type="pres">
      <dgm:prSet presAssocID="{B891685A-7544-421B-8563-A8983462B79E}" presName="ChildText2" presStyleLbl="revTx" presStyleIdx="0" presStyleCnt="0" custLinFactNeighborX="-1731" custLinFactNeighborY="0">
        <dgm:presLayoutVars>
          <dgm:chMax val="0"/>
          <dgm:chPref val="0"/>
          <dgm:bulletEnabled val="1"/>
        </dgm:presLayoutVars>
      </dgm:prSet>
      <dgm:spPr/>
    </dgm:pt>
    <dgm:pt modelId="{06D69AB7-D60B-43F2-8F08-BBDD3D4E8AE8}" type="pres">
      <dgm:prSet presAssocID="{B891685A-7544-421B-8563-A8983462B79E}" presName="ParentText1" presStyleLbl="revTx" presStyleIdx="0" presStyleCnt="0">
        <dgm:presLayoutVars>
          <dgm:chMax val="1"/>
          <dgm:chPref val="1"/>
        </dgm:presLayoutVars>
      </dgm:prSet>
      <dgm:spPr/>
    </dgm:pt>
    <dgm:pt modelId="{EA8F1997-9F0C-465C-938F-909A499BF8C6}" type="pres">
      <dgm:prSet presAssocID="{B891685A-7544-421B-8563-A8983462B79E}" presName="ParentShape1" presStyleLbl="alignImgPlace1" presStyleIdx="0" presStyleCnt="2">
        <dgm:presLayoutVars/>
      </dgm:prSet>
      <dgm:spPr/>
    </dgm:pt>
    <dgm:pt modelId="{02501CE5-19DF-4F18-B60C-7035B5C0D307}" type="pres">
      <dgm:prSet presAssocID="{B891685A-7544-421B-8563-A8983462B79E}" presName="ParentText2" presStyleLbl="revTx" presStyleIdx="0" presStyleCnt="0">
        <dgm:presLayoutVars>
          <dgm:chMax val="1"/>
          <dgm:chPref val="1"/>
        </dgm:presLayoutVars>
      </dgm:prSet>
      <dgm:spPr/>
    </dgm:pt>
    <dgm:pt modelId="{57242C33-7DB8-459C-B6A3-B2FC70012E7C}" type="pres">
      <dgm:prSet presAssocID="{B891685A-7544-421B-8563-A8983462B79E}" presName="ParentShape2" presStyleLbl="alignImgPlace1" presStyleIdx="1" presStyleCnt="2">
        <dgm:presLayoutVars/>
      </dgm:prSet>
      <dgm:spPr/>
    </dgm:pt>
  </dgm:ptLst>
  <dgm:cxnLst>
    <dgm:cxn modelId="{36EA3B2B-ED02-40CB-9B3A-A3F02EF5430A}" srcId="{BEC1DE7F-471B-404F-A407-B9D9D95C5DFB}" destId="{09847312-E2FA-4A83-9ED0-55C02009E226}" srcOrd="2" destOrd="0" parTransId="{BFF1C020-6A93-4E65-897F-6ED00B52C4C4}" sibTransId="{550600B7-6CDB-45A6-B46E-80EE4D3E2940}"/>
    <dgm:cxn modelId="{CCCB5C2B-2510-4AA6-9DBE-6E2BB92B1FD4}" type="presOf" srcId="{BEC1DE7F-471B-404F-A407-B9D9D95C5DFB}" destId="{06D69AB7-D60B-43F2-8F08-BBDD3D4E8AE8}" srcOrd="0" destOrd="0" presId="urn:microsoft.com/office/officeart/2009/3/layout/OpposingIdeas"/>
    <dgm:cxn modelId="{98990836-6611-40B7-B064-60F0CA11D6D6}" srcId="{0869C916-EDF8-49BA-B937-A92331459DDB}" destId="{21BDADB8-01BD-4674-AF3E-6C274DA3D5B8}" srcOrd="0" destOrd="0" parTransId="{3E694392-0414-43CB-8D92-61709D17D5AE}" sibTransId="{DC384B30-5CE6-4109-9369-34719FC6A502}"/>
    <dgm:cxn modelId="{61974D5B-FDCC-4E7E-A2BF-DE9F2805D0D7}" srcId="{0869C916-EDF8-49BA-B937-A92331459DDB}" destId="{141DB69D-01AE-4A81-9C88-BAE840F6CC58}" srcOrd="1" destOrd="0" parTransId="{7B30AF24-1522-4B20-AD6D-BC8C67FF9A71}" sibTransId="{F681776C-35B4-4C49-B254-FEC8AC37FA19}"/>
    <dgm:cxn modelId="{C7196C61-E3D0-47F7-96ED-7CD224616E48}" srcId="{B891685A-7544-421B-8563-A8983462B79E}" destId="{BEC1DE7F-471B-404F-A407-B9D9D95C5DFB}" srcOrd="0" destOrd="0" parTransId="{839A0BCC-DEAB-4BEA-9320-14CF1D9091C0}" sibTransId="{2AA92A29-1ED6-4BA3-9E12-6856F018754B}"/>
    <dgm:cxn modelId="{94684362-DDF3-45C7-903C-510A1D6E204B}" type="presOf" srcId="{6C50C861-6F51-45E6-9952-FB9E185DB15E}" destId="{667E0852-F1A2-4078-A2C7-D019FF061A3F}" srcOrd="0" destOrd="2" presId="urn:microsoft.com/office/officeart/2009/3/layout/OpposingIdeas"/>
    <dgm:cxn modelId="{CAE43D65-09C8-4EA1-BAE4-0579384C9733}" srcId="{BEC1DE7F-471B-404F-A407-B9D9D95C5DFB}" destId="{BC46FCAA-5DE4-48C9-B9E5-E1509EDE7AA8}" srcOrd="0" destOrd="0" parTransId="{DDA024A0-181E-442D-8F20-FECD5BBD7609}" sibTransId="{DB3EC296-2B22-4652-A184-AF7DAB0CE2D6}"/>
    <dgm:cxn modelId="{8A14816D-86FC-4DF4-8704-CA42F0768AA8}" type="presOf" srcId="{0869C916-EDF8-49BA-B937-A92331459DDB}" destId="{02501CE5-19DF-4F18-B60C-7035B5C0D307}" srcOrd="0" destOrd="0" presId="urn:microsoft.com/office/officeart/2009/3/layout/OpposingIdeas"/>
    <dgm:cxn modelId="{4027BB90-F5B3-46D3-923D-46AF5C048F25}" type="presOf" srcId="{B891685A-7544-421B-8563-A8983462B79E}" destId="{539192DC-5E27-4CA3-B37A-8FF27FCFC113}" srcOrd="0" destOrd="0" presId="urn:microsoft.com/office/officeart/2009/3/layout/OpposingIdeas"/>
    <dgm:cxn modelId="{AE6D57A6-F41B-4A8D-A0D3-F41391AA13D0}" type="presOf" srcId="{BC46FCAA-5DE4-48C9-B9E5-E1509EDE7AA8}" destId="{E9319C22-9337-4065-9A61-80DDE84BCF08}" srcOrd="0" destOrd="0" presId="urn:microsoft.com/office/officeart/2009/3/layout/OpposingIdeas"/>
    <dgm:cxn modelId="{B9BEBCBC-C899-4E75-9661-5D3F4A74B24C}" srcId="{0869C916-EDF8-49BA-B937-A92331459DDB}" destId="{6C50C861-6F51-45E6-9952-FB9E185DB15E}" srcOrd="2" destOrd="0" parTransId="{EBCFF886-39CB-4563-9887-0A38BA1F490F}" sibTransId="{AC25ACAF-57AE-48F0-AA50-5A1234E5C324}"/>
    <dgm:cxn modelId="{9ADE5FC0-0E7E-40BD-A6A5-E4A4D31B0653}" srcId="{BEC1DE7F-471B-404F-A407-B9D9D95C5DFB}" destId="{8ADEEA66-04AE-462F-A6E9-98149688E10E}" srcOrd="1" destOrd="0" parTransId="{64DDC50E-F8F5-4444-A194-4CE60BCF7595}" sibTransId="{5C40A021-54EE-4AFE-ABEE-2C64F409142D}"/>
    <dgm:cxn modelId="{6778D4D1-4BD7-48DE-96A8-D11778F0C327}" type="presOf" srcId="{0869C916-EDF8-49BA-B937-A92331459DDB}" destId="{57242C33-7DB8-459C-B6A3-B2FC70012E7C}" srcOrd="1" destOrd="0" presId="urn:microsoft.com/office/officeart/2009/3/layout/OpposingIdeas"/>
    <dgm:cxn modelId="{E04A65D2-CF81-4449-9C3A-14B847F86215}" type="presOf" srcId="{09847312-E2FA-4A83-9ED0-55C02009E226}" destId="{E9319C22-9337-4065-9A61-80DDE84BCF08}" srcOrd="0" destOrd="2" presId="urn:microsoft.com/office/officeart/2009/3/layout/OpposingIdeas"/>
    <dgm:cxn modelId="{9D4941D9-9BF9-48A6-8C18-046937DD36FF}" type="presOf" srcId="{141DB69D-01AE-4A81-9C88-BAE840F6CC58}" destId="{667E0852-F1A2-4078-A2C7-D019FF061A3F}" srcOrd="0" destOrd="1" presId="urn:microsoft.com/office/officeart/2009/3/layout/OpposingIdeas"/>
    <dgm:cxn modelId="{259525DB-56C7-4564-A8AA-88D068FEEABD}" srcId="{B891685A-7544-421B-8563-A8983462B79E}" destId="{0869C916-EDF8-49BA-B937-A92331459DDB}" srcOrd="1" destOrd="0" parTransId="{064EBC02-EC65-419B-9097-7E2A33DF1002}" sibTransId="{28DAD5CB-451D-4563-A5EA-F01CD80FDE5A}"/>
    <dgm:cxn modelId="{507422DE-5BFE-48F7-A6BF-FCC41E349991}" type="presOf" srcId="{8ADEEA66-04AE-462F-A6E9-98149688E10E}" destId="{E9319C22-9337-4065-9A61-80DDE84BCF08}" srcOrd="0" destOrd="1" presId="urn:microsoft.com/office/officeart/2009/3/layout/OpposingIdeas"/>
    <dgm:cxn modelId="{71ED4FEF-416A-43A9-8B6E-27931F9A29DC}" type="presOf" srcId="{21BDADB8-01BD-4674-AF3E-6C274DA3D5B8}" destId="{667E0852-F1A2-4078-A2C7-D019FF061A3F}" srcOrd="0" destOrd="0" presId="urn:microsoft.com/office/officeart/2009/3/layout/OpposingIdeas"/>
    <dgm:cxn modelId="{843202F1-83CA-4013-A739-0C85205E2DA7}" type="presOf" srcId="{BEC1DE7F-471B-404F-A407-B9D9D95C5DFB}" destId="{EA8F1997-9F0C-465C-938F-909A499BF8C6}" srcOrd="1" destOrd="0" presId="urn:microsoft.com/office/officeart/2009/3/layout/OpposingIdeas"/>
    <dgm:cxn modelId="{A6C82CBD-1F6D-4B7B-935E-3148765F2956}" type="presParOf" srcId="{539192DC-5E27-4CA3-B37A-8FF27FCFC113}" destId="{61041BFD-FA9B-4831-91CE-0C4F2FD059BC}" srcOrd="0" destOrd="0" presId="urn:microsoft.com/office/officeart/2009/3/layout/OpposingIdeas"/>
    <dgm:cxn modelId="{36BCE512-0EAA-4D96-ABAF-9604A84EA44F}" type="presParOf" srcId="{539192DC-5E27-4CA3-B37A-8FF27FCFC113}" destId="{32897F8C-4D43-4415-889A-33B0070326C4}" srcOrd="1" destOrd="0" presId="urn:microsoft.com/office/officeart/2009/3/layout/OpposingIdeas"/>
    <dgm:cxn modelId="{ACA2F9B9-7624-48D7-8277-BBB85A3674BE}" type="presParOf" srcId="{539192DC-5E27-4CA3-B37A-8FF27FCFC113}" destId="{E9319C22-9337-4065-9A61-80DDE84BCF08}" srcOrd="2" destOrd="0" presId="urn:microsoft.com/office/officeart/2009/3/layout/OpposingIdeas"/>
    <dgm:cxn modelId="{DD96F939-5028-42E9-8A1E-8DCA2638E92C}" type="presParOf" srcId="{539192DC-5E27-4CA3-B37A-8FF27FCFC113}" destId="{667E0852-F1A2-4078-A2C7-D019FF061A3F}" srcOrd="3" destOrd="0" presId="urn:microsoft.com/office/officeart/2009/3/layout/OpposingIdeas"/>
    <dgm:cxn modelId="{4959A697-A41C-4BE5-B018-3343F7EB8871}" type="presParOf" srcId="{539192DC-5E27-4CA3-B37A-8FF27FCFC113}" destId="{06D69AB7-D60B-43F2-8F08-BBDD3D4E8AE8}" srcOrd="4" destOrd="0" presId="urn:microsoft.com/office/officeart/2009/3/layout/OpposingIdeas"/>
    <dgm:cxn modelId="{95035CE3-A589-4DAD-8D33-E04281223839}" type="presParOf" srcId="{539192DC-5E27-4CA3-B37A-8FF27FCFC113}" destId="{EA8F1997-9F0C-465C-938F-909A499BF8C6}" srcOrd="5" destOrd="0" presId="urn:microsoft.com/office/officeart/2009/3/layout/OpposingIdeas"/>
    <dgm:cxn modelId="{7BCBE70B-35E4-49DB-BF81-4E4CEF8B12B8}" type="presParOf" srcId="{539192DC-5E27-4CA3-B37A-8FF27FCFC113}" destId="{02501CE5-19DF-4F18-B60C-7035B5C0D307}" srcOrd="6" destOrd="0" presId="urn:microsoft.com/office/officeart/2009/3/layout/OpposingIdeas"/>
    <dgm:cxn modelId="{DFFCB85B-81E2-4573-AD5F-F19885782784}" type="presParOf" srcId="{539192DC-5E27-4CA3-B37A-8FF27FCFC113}" destId="{57242C33-7DB8-459C-B6A3-B2FC70012E7C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3EE93B-55A9-41D2-AD43-6D39BCF2366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65A80-860E-4767-831B-C648CFA9897C}">
      <dgm:prSet phldrT="[Text]"/>
      <dgm:spPr>
        <a:solidFill>
          <a:srgbClr val="E1E1F3"/>
        </a:solidFill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Real-Time Fraud Detection</a:t>
          </a:r>
          <a:r>
            <a:rPr lang="en-GB" dirty="0">
              <a:solidFill>
                <a:schemeClr val="bg1"/>
              </a:solidFill>
            </a:rPr>
            <a:t>: AI reduces ballot tampering (e.g., India's Election Commission pilot program in 2021).</a:t>
          </a:r>
        </a:p>
      </dgm:t>
    </dgm:pt>
    <dgm:pt modelId="{3958EDE0-7F9F-4D60-B14B-C1655CBD6A2C}" type="parTrans" cxnId="{F2460CEE-2149-4A22-8303-C42583968F86}">
      <dgm:prSet/>
      <dgm:spPr/>
      <dgm:t>
        <a:bodyPr/>
        <a:lstStyle/>
        <a:p>
          <a:endParaRPr lang="en-GB"/>
        </a:p>
      </dgm:t>
    </dgm:pt>
    <dgm:pt modelId="{0EB6A7D0-ECDE-4503-9CD5-F05A67402769}" type="sibTrans" cxnId="{F2460CEE-2149-4A22-8303-C42583968F86}">
      <dgm:prSet/>
      <dgm:spPr/>
      <dgm:t>
        <a:bodyPr/>
        <a:lstStyle/>
        <a:p>
          <a:endParaRPr lang="en-GB"/>
        </a:p>
      </dgm:t>
    </dgm:pt>
    <dgm:pt modelId="{2ABAFF88-31CE-4C8E-A1F8-931DAC47BC88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Voter Engagement: </a:t>
          </a:r>
          <a:r>
            <a:rPr lang="en-GB" dirty="0">
              <a:solidFill>
                <a:schemeClr val="bg1"/>
              </a:solidFill>
            </a:rPr>
            <a:t>Tailored outreach campaigns improve inclusivity.</a:t>
          </a:r>
        </a:p>
      </dgm:t>
    </dgm:pt>
    <dgm:pt modelId="{218FE83A-38E2-497F-992A-66CBEA3EF40C}" type="parTrans" cxnId="{9EDCEECD-E6FE-4951-8DCF-35AE16980D1C}">
      <dgm:prSet/>
      <dgm:spPr/>
      <dgm:t>
        <a:bodyPr/>
        <a:lstStyle/>
        <a:p>
          <a:endParaRPr lang="en-GB"/>
        </a:p>
      </dgm:t>
    </dgm:pt>
    <dgm:pt modelId="{4EF361F2-9079-41B8-AD72-D4D44BD53861}" type="sibTrans" cxnId="{9EDCEECD-E6FE-4951-8DCF-35AE16980D1C}">
      <dgm:prSet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en-GB"/>
        </a:p>
      </dgm:t>
    </dgm:pt>
    <dgm:pt modelId="{1B876914-2EF1-421B-9B82-71B67672A805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Secure Infrastructure</a:t>
          </a:r>
          <a:r>
            <a:rPr lang="en-GB" dirty="0">
              <a:solidFill>
                <a:schemeClr val="bg1"/>
              </a:solidFill>
            </a:rPr>
            <a:t>: AI monitors and prevents cyberattacks on election systems.</a:t>
          </a:r>
        </a:p>
      </dgm:t>
    </dgm:pt>
    <dgm:pt modelId="{9EECEFC4-68DC-45C3-9D27-2463CE14A0ED}" type="parTrans" cxnId="{D45AE6D2-4863-4FAF-8358-9C403CC65640}">
      <dgm:prSet/>
      <dgm:spPr/>
      <dgm:t>
        <a:bodyPr/>
        <a:lstStyle/>
        <a:p>
          <a:endParaRPr lang="en-GB"/>
        </a:p>
      </dgm:t>
    </dgm:pt>
    <dgm:pt modelId="{990A9BC9-BD81-4616-BD59-67B211A84E09}" type="sibTrans" cxnId="{D45AE6D2-4863-4FAF-8358-9C403CC65640}">
      <dgm:prSet/>
      <dgm:spPr>
        <a:noFill/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en-GB"/>
        </a:p>
      </dgm:t>
    </dgm:pt>
    <dgm:pt modelId="{72F982EF-23EB-4E6E-812C-81B595D23CB8}" type="pres">
      <dgm:prSet presAssocID="{E73EE93B-55A9-41D2-AD43-6D39BCF23663}" presName="outerComposite" presStyleCnt="0">
        <dgm:presLayoutVars>
          <dgm:chMax val="5"/>
          <dgm:dir/>
          <dgm:resizeHandles val="exact"/>
        </dgm:presLayoutVars>
      </dgm:prSet>
      <dgm:spPr/>
    </dgm:pt>
    <dgm:pt modelId="{AC900026-DCA4-4BEA-BBED-222383614C84}" type="pres">
      <dgm:prSet presAssocID="{E73EE93B-55A9-41D2-AD43-6D39BCF23663}" presName="dummyMaxCanvas" presStyleCnt="0">
        <dgm:presLayoutVars/>
      </dgm:prSet>
      <dgm:spPr/>
    </dgm:pt>
    <dgm:pt modelId="{9F7836D8-3200-4E32-B217-21CB898FEB48}" type="pres">
      <dgm:prSet presAssocID="{E73EE93B-55A9-41D2-AD43-6D39BCF23663}" presName="ThreeNodes_1" presStyleLbl="node1" presStyleIdx="0" presStyleCnt="3" custLinFactNeighborX="119" custLinFactNeighborY="-10325">
        <dgm:presLayoutVars>
          <dgm:bulletEnabled val="1"/>
        </dgm:presLayoutVars>
      </dgm:prSet>
      <dgm:spPr/>
    </dgm:pt>
    <dgm:pt modelId="{E6DD4AD3-2375-495E-80AA-FEE0DD969DEE}" type="pres">
      <dgm:prSet presAssocID="{E73EE93B-55A9-41D2-AD43-6D39BCF23663}" presName="ThreeNodes_2" presStyleLbl="node1" presStyleIdx="1" presStyleCnt="3">
        <dgm:presLayoutVars>
          <dgm:bulletEnabled val="1"/>
        </dgm:presLayoutVars>
      </dgm:prSet>
      <dgm:spPr/>
    </dgm:pt>
    <dgm:pt modelId="{1CA6096E-7E29-471D-A3EE-F6E4B90EBA16}" type="pres">
      <dgm:prSet presAssocID="{E73EE93B-55A9-41D2-AD43-6D39BCF23663}" presName="ThreeNodes_3" presStyleLbl="node1" presStyleIdx="2" presStyleCnt="3">
        <dgm:presLayoutVars>
          <dgm:bulletEnabled val="1"/>
        </dgm:presLayoutVars>
      </dgm:prSet>
      <dgm:spPr/>
    </dgm:pt>
    <dgm:pt modelId="{54C26923-6996-4C44-B254-E2A5BD29BC0D}" type="pres">
      <dgm:prSet presAssocID="{E73EE93B-55A9-41D2-AD43-6D39BCF23663}" presName="ThreeConn_1-2" presStyleLbl="fgAccFollowNode1" presStyleIdx="0" presStyleCnt="2" custLinFactX="100000" custLinFactNeighborX="133832" custLinFactNeighborY="-37241">
        <dgm:presLayoutVars>
          <dgm:bulletEnabled val="1"/>
        </dgm:presLayoutVars>
      </dgm:prSet>
      <dgm:spPr/>
    </dgm:pt>
    <dgm:pt modelId="{B7BFF258-1E29-402A-90C1-35C74E079472}" type="pres">
      <dgm:prSet presAssocID="{E73EE93B-55A9-41D2-AD43-6D39BCF23663}" presName="ThreeConn_2-3" presStyleLbl="fgAccFollowNode1" presStyleIdx="1" presStyleCnt="2">
        <dgm:presLayoutVars>
          <dgm:bulletEnabled val="1"/>
        </dgm:presLayoutVars>
      </dgm:prSet>
      <dgm:spPr/>
    </dgm:pt>
    <dgm:pt modelId="{29F43C36-BF4B-46A0-8570-A7A032BCEBE6}" type="pres">
      <dgm:prSet presAssocID="{E73EE93B-55A9-41D2-AD43-6D39BCF23663}" presName="ThreeNodes_1_text" presStyleLbl="node1" presStyleIdx="2" presStyleCnt="3">
        <dgm:presLayoutVars>
          <dgm:bulletEnabled val="1"/>
        </dgm:presLayoutVars>
      </dgm:prSet>
      <dgm:spPr/>
    </dgm:pt>
    <dgm:pt modelId="{8AABF361-3243-4DBF-BA75-F23D74E45F64}" type="pres">
      <dgm:prSet presAssocID="{E73EE93B-55A9-41D2-AD43-6D39BCF23663}" presName="ThreeNodes_2_text" presStyleLbl="node1" presStyleIdx="2" presStyleCnt="3">
        <dgm:presLayoutVars>
          <dgm:bulletEnabled val="1"/>
        </dgm:presLayoutVars>
      </dgm:prSet>
      <dgm:spPr/>
    </dgm:pt>
    <dgm:pt modelId="{7BE8D065-E8E5-4DDC-96A9-6154171EF32F}" type="pres">
      <dgm:prSet presAssocID="{E73EE93B-55A9-41D2-AD43-6D39BCF2366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CCE140F-9CC2-4555-999E-B000EAC6C54F}" type="presOf" srcId="{2ABAFF88-31CE-4C8E-A1F8-931DAC47BC88}" destId="{8AABF361-3243-4DBF-BA75-F23D74E45F64}" srcOrd="1" destOrd="0" presId="urn:microsoft.com/office/officeart/2005/8/layout/vProcess5"/>
    <dgm:cxn modelId="{8FA0552C-74AF-4BCB-8370-1CAD644E386E}" type="presOf" srcId="{E73EE93B-55A9-41D2-AD43-6D39BCF23663}" destId="{72F982EF-23EB-4E6E-812C-81B595D23CB8}" srcOrd="0" destOrd="0" presId="urn:microsoft.com/office/officeart/2005/8/layout/vProcess5"/>
    <dgm:cxn modelId="{C4E6CD4C-7A88-41E4-A868-82ECBCDA36D9}" type="presOf" srcId="{4EF361F2-9079-41B8-AD72-D4D44BD53861}" destId="{B7BFF258-1E29-402A-90C1-35C74E079472}" srcOrd="0" destOrd="0" presId="urn:microsoft.com/office/officeart/2005/8/layout/vProcess5"/>
    <dgm:cxn modelId="{82E4C892-5E64-4663-8200-B7E41700A884}" type="presOf" srcId="{990A9BC9-BD81-4616-BD59-67B211A84E09}" destId="{54C26923-6996-4C44-B254-E2A5BD29BC0D}" srcOrd="0" destOrd="0" presId="urn:microsoft.com/office/officeart/2005/8/layout/vProcess5"/>
    <dgm:cxn modelId="{50DE279F-E4A6-4001-B29A-7A4213FD73BD}" type="presOf" srcId="{1B876914-2EF1-421B-9B82-71B67672A805}" destId="{29F43C36-BF4B-46A0-8570-A7A032BCEBE6}" srcOrd="1" destOrd="0" presId="urn:microsoft.com/office/officeart/2005/8/layout/vProcess5"/>
    <dgm:cxn modelId="{7BE1E0AB-9AA9-43CF-9F23-7230A5E2296C}" type="presOf" srcId="{2ABAFF88-31CE-4C8E-A1F8-931DAC47BC88}" destId="{E6DD4AD3-2375-495E-80AA-FEE0DD969DEE}" srcOrd="0" destOrd="0" presId="urn:microsoft.com/office/officeart/2005/8/layout/vProcess5"/>
    <dgm:cxn modelId="{9EDCEECD-E6FE-4951-8DCF-35AE16980D1C}" srcId="{E73EE93B-55A9-41D2-AD43-6D39BCF23663}" destId="{2ABAFF88-31CE-4C8E-A1F8-931DAC47BC88}" srcOrd="1" destOrd="0" parTransId="{218FE83A-38E2-497F-992A-66CBEA3EF40C}" sibTransId="{4EF361F2-9079-41B8-AD72-D4D44BD53861}"/>
    <dgm:cxn modelId="{D45AE6D2-4863-4FAF-8358-9C403CC65640}" srcId="{E73EE93B-55A9-41D2-AD43-6D39BCF23663}" destId="{1B876914-2EF1-421B-9B82-71B67672A805}" srcOrd="0" destOrd="0" parTransId="{9EECEFC4-68DC-45C3-9D27-2463CE14A0ED}" sibTransId="{990A9BC9-BD81-4616-BD59-67B211A84E09}"/>
    <dgm:cxn modelId="{0F445CD3-2219-470B-8BEB-B81CF61F2195}" type="presOf" srcId="{94E65A80-860E-4767-831B-C648CFA9897C}" destId="{1CA6096E-7E29-471D-A3EE-F6E4B90EBA16}" srcOrd="0" destOrd="0" presId="urn:microsoft.com/office/officeart/2005/8/layout/vProcess5"/>
    <dgm:cxn modelId="{3A6436DE-7E4E-43FE-A855-D184CF21A0FA}" type="presOf" srcId="{94E65A80-860E-4767-831B-C648CFA9897C}" destId="{7BE8D065-E8E5-4DDC-96A9-6154171EF32F}" srcOrd="1" destOrd="0" presId="urn:microsoft.com/office/officeart/2005/8/layout/vProcess5"/>
    <dgm:cxn modelId="{F2460CEE-2149-4A22-8303-C42583968F86}" srcId="{E73EE93B-55A9-41D2-AD43-6D39BCF23663}" destId="{94E65A80-860E-4767-831B-C648CFA9897C}" srcOrd="2" destOrd="0" parTransId="{3958EDE0-7F9F-4D60-B14B-C1655CBD6A2C}" sibTransId="{0EB6A7D0-ECDE-4503-9CD5-F05A67402769}"/>
    <dgm:cxn modelId="{1497DFF2-36AB-41B5-80A6-E380993D81BC}" type="presOf" srcId="{1B876914-2EF1-421B-9B82-71B67672A805}" destId="{9F7836D8-3200-4E32-B217-21CB898FEB48}" srcOrd="0" destOrd="0" presId="urn:microsoft.com/office/officeart/2005/8/layout/vProcess5"/>
    <dgm:cxn modelId="{4284D3B6-68EB-4F41-A06B-390207AAA25C}" type="presParOf" srcId="{72F982EF-23EB-4E6E-812C-81B595D23CB8}" destId="{AC900026-DCA4-4BEA-BBED-222383614C84}" srcOrd="0" destOrd="0" presId="urn:microsoft.com/office/officeart/2005/8/layout/vProcess5"/>
    <dgm:cxn modelId="{7572B2D7-1270-4822-BDA4-AE6D4D757EAE}" type="presParOf" srcId="{72F982EF-23EB-4E6E-812C-81B595D23CB8}" destId="{9F7836D8-3200-4E32-B217-21CB898FEB48}" srcOrd="1" destOrd="0" presId="urn:microsoft.com/office/officeart/2005/8/layout/vProcess5"/>
    <dgm:cxn modelId="{B49B631C-9061-4C61-BE46-160108042EBF}" type="presParOf" srcId="{72F982EF-23EB-4E6E-812C-81B595D23CB8}" destId="{E6DD4AD3-2375-495E-80AA-FEE0DD969DEE}" srcOrd="2" destOrd="0" presId="urn:microsoft.com/office/officeart/2005/8/layout/vProcess5"/>
    <dgm:cxn modelId="{35F84D93-5FDA-4F46-A421-CCF2CED1146F}" type="presParOf" srcId="{72F982EF-23EB-4E6E-812C-81B595D23CB8}" destId="{1CA6096E-7E29-471D-A3EE-F6E4B90EBA16}" srcOrd="3" destOrd="0" presId="urn:microsoft.com/office/officeart/2005/8/layout/vProcess5"/>
    <dgm:cxn modelId="{8A296E97-FD61-4A40-BB06-F162631F31B8}" type="presParOf" srcId="{72F982EF-23EB-4E6E-812C-81B595D23CB8}" destId="{54C26923-6996-4C44-B254-E2A5BD29BC0D}" srcOrd="4" destOrd="0" presId="urn:microsoft.com/office/officeart/2005/8/layout/vProcess5"/>
    <dgm:cxn modelId="{EB0885B6-B174-476A-A086-D365DA82CD20}" type="presParOf" srcId="{72F982EF-23EB-4E6E-812C-81B595D23CB8}" destId="{B7BFF258-1E29-402A-90C1-35C74E079472}" srcOrd="5" destOrd="0" presId="urn:microsoft.com/office/officeart/2005/8/layout/vProcess5"/>
    <dgm:cxn modelId="{85F14338-C4AF-428B-876A-CA6D8A8F84F3}" type="presParOf" srcId="{72F982EF-23EB-4E6E-812C-81B595D23CB8}" destId="{29F43C36-BF4B-46A0-8570-A7A032BCEBE6}" srcOrd="6" destOrd="0" presId="urn:microsoft.com/office/officeart/2005/8/layout/vProcess5"/>
    <dgm:cxn modelId="{336077AA-2812-4F9E-89CA-B521EFFA99AA}" type="presParOf" srcId="{72F982EF-23EB-4E6E-812C-81B595D23CB8}" destId="{8AABF361-3243-4DBF-BA75-F23D74E45F64}" srcOrd="7" destOrd="0" presId="urn:microsoft.com/office/officeart/2005/8/layout/vProcess5"/>
    <dgm:cxn modelId="{76A43F9D-EC2C-4ABD-8AAA-0A7EFB0C252E}" type="presParOf" srcId="{72F982EF-23EB-4E6E-812C-81B595D23CB8}" destId="{7BE8D065-E8E5-4DDC-96A9-6154171EF32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41BFD-FA9B-4831-91CE-0C4F2FD059BC}">
      <dsp:nvSpPr>
        <dsp:cNvPr id="0" name=""/>
        <dsp:cNvSpPr/>
      </dsp:nvSpPr>
      <dsp:spPr>
        <a:xfrm>
          <a:off x="696888" y="1029032"/>
          <a:ext cx="4181332" cy="2248577"/>
        </a:xfrm>
        <a:prstGeom prst="round2DiagRect">
          <a:avLst>
            <a:gd name="adj1" fmla="val 0"/>
            <a:gd name="adj2" fmla="val 1667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97F8C-4D43-4415-889A-33B0070326C4}">
      <dsp:nvSpPr>
        <dsp:cNvPr id="0" name=""/>
        <dsp:cNvSpPr/>
      </dsp:nvSpPr>
      <dsp:spPr>
        <a:xfrm>
          <a:off x="2787554" y="1267517"/>
          <a:ext cx="557" cy="177160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19C22-9337-4065-9A61-80DDE84BCF08}">
      <dsp:nvSpPr>
        <dsp:cNvPr id="0" name=""/>
        <dsp:cNvSpPr/>
      </dsp:nvSpPr>
      <dsp:spPr>
        <a:xfrm>
          <a:off x="836266" y="1199378"/>
          <a:ext cx="1811910" cy="19078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000" kern="1200" dirty="0">
              <a:solidFill>
                <a:schemeClr val="tx1"/>
              </a:solidFill>
            </a:rPr>
            <a:t>Enhanced Civic Engagement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000" kern="1200" dirty="0">
              <a:solidFill>
                <a:schemeClr val="tx1"/>
              </a:solidFill>
            </a:rPr>
            <a:t>Transparent Governance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000" kern="1200" dirty="0">
              <a:solidFill>
                <a:schemeClr val="tx1"/>
              </a:solidFill>
            </a:rPr>
            <a:t>Wider Access to Information</a:t>
          </a:r>
        </a:p>
      </dsp:txBody>
      <dsp:txXfrm>
        <a:off x="836266" y="1199378"/>
        <a:ext cx="1811910" cy="1907884"/>
      </dsp:txXfrm>
    </dsp:sp>
    <dsp:sp modelId="{667E0852-F1A2-4078-A2C7-D019FF061A3F}">
      <dsp:nvSpPr>
        <dsp:cNvPr id="0" name=""/>
        <dsp:cNvSpPr/>
      </dsp:nvSpPr>
      <dsp:spPr>
        <a:xfrm>
          <a:off x="2895568" y="1199378"/>
          <a:ext cx="1811910" cy="19078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000" kern="1200" dirty="0"/>
            <a:t>Disinformation and Manipulation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000" kern="1200" dirty="0"/>
            <a:t>Data Exploitation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000" kern="1200" dirty="0"/>
            <a:t>Digital Divide</a:t>
          </a:r>
        </a:p>
      </dsp:txBody>
      <dsp:txXfrm>
        <a:off x="2895568" y="1199378"/>
        <a:ext cx="1811910" cy="1907884"/>
      </dsp:txXfrm>
    </dsp:sp>
    <dsp:sp modelId="{EA8F1997-9F0C-465C-938F-909A499BF8C6}">
      <dsp:nvSpPr>
        <dsp:cNvPr id="0" name=""/>
        <dsp:cNvSpPr/>
      </dsp:nvSpPr>
      <dsp:spPr>
        <a:xfrm rot="16200000">
          <a:off x="-878052" y="1327905"/>
          <a:ext cx="2452993" cy="696888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/>
        </a:solidFill>
        <a:ln w="25400" cap="flat" cmpd="sng" algn="ctr">
          <a:solidFill>
            <a:schemeClr val="accent1"/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</a:rPr>
            <a:t>Positive</a:t>
          </a:r>
        </a:p>
      </dsp:txBody>
      <dsp:txXfrm>
        <a:off x="-772729" y="1608043"/>
        <a:ext cx="2242346" cy="347260"/>
      </dsp:txXfrm>
    </dsp:sp>
    <dsp:sp modelId="{57242C33-7DB8-459C-B6A3-B2FC70012E7C}">
      <dsp:nvSpPr>
        <dsp:cNvPr id="0" name=""/>
        <dsp:cNvSpPr/>
      </dsp:nvSpPr>
      <dsp:spPr>
        <a:xfrm rot="5400000">
          <a:off x="4000168" y="2281847"/>
          <a:ext cx="2452993" cy="696888"/>
        </a:xfrm>
        <a:prstGeom prst="rightArrow">
          <a:avLst>
            <a:gd name="adj1" fmla="val 49830"/>
            <a:gd name="adj2" fmla="val 60660"/>
          </a:avLst>
        </a:prstGeom>
        <a:solidFill>
          <a:srgbClr val="008A8A"/>
        </a:solidFill>
        <a:ln w="25400" cap="flat" cmpd="sng" algn="ctr">
          <a:solidFill>
            <a:srgbClr val="008989"/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</a:rPr>
            <a:t>Negative</a:t>
          </a:r>
        </a:p>
      </dsp:txBody>
      <dsp:txXfrm>
        <a:off x="4105492" y="2351338"/>
        <a:ext cx="2242346" cy="347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836D8-3200-4E32-B217-21CB898FEB48}">
      <dsp:nvSpPr>
        <dsp:cNvPr id="0" name=""/>
        <dsp:cNvSpPr/>
      </dsp:nvSpPr>
      <dsp:spPr>
        <a:xfrm>
          <a:off x="6992" y="0"/>
          <a:ext cx="5875852" cy="13947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bg1"/>
              </a:solidFill>
            </a:rPr>
            <a:t>Secure Infrastructure</a:t>
          </a:r>
          <a:r>
            <a:rPr lang="en-GB" sz="2100" kern="1200" dirty="0">
              <a:solidFill>
                <a:schemeClr val="bg1"/>
              </a:solidFill>
            </a:rPr>
            <a:t>: AI monitors and prevents cyberattacks on election systems.</a:t>
          </a:r>
        </a:p>
      </dsp:txBody>
      <dsp:txXfrm>
        <a:off x="47844" y="40852"/>
        <a:ext cx="4370764" cy="1313086"/>
      </dsp:txXfrm>
    </dsp:sp>
    <dsp:sp modelId="{E6DD4AD3-2375-495E-80AA-FEE0DD969DEE}">
      <dsp:nvSpPr>
        <dsp:cNvPr id="0" name=""/>
        <dsp:cNvSpPr/>
      </dsp:nvSpPr>
      <dsp:spPr>
        <a:xfrm>
          <a:off x="518457" y="1627256"/>
          <a:ext cx="5875852" cy="13947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bg1"/>
              </a:solidFill>
            </a:rPr>
            <a:t>Voter Engagement: </a:t>
          </a:r>
          <a:r>
            <a:rPr lang="en-GB" sz="2100" kern="1200" dirty="0">
              <a:solidFill>
                <a:schemeClr val="bg1"/>
              </a:solidFill>
            </a:rPr>
            <a:t>Tailored outreach campaigns improve inclusivity.</a:t>
          </a:r>
        </a:p>
      </dsp:txBody>
      <dsp:txXfrm>
        <a:off x="559309" y="1668108"/>
        <a:ext cx="4369077" cy="1313086"/>
      </dsp:txXfrm>
    </dsp:sp>
    <dsp:sp modelId="{1CA6096E-7E29-471D-A3EE-F6E4B90EBA16}">
      <dsp:nvSpPr>
        <dsp:cNvPr id="0" name=""/>
        <dsp:cNvSpPr/>
      </dsp:nvSpPr>
      <dsp:spPr>
        <a:xfrm>
          <a:off x="1036915" y="3254512"/>
          <a:ext cx="5875852" cy="1394790"/>
        </a:xfrm>
        <a:prstGeom prst="roundRect">
          <a:avLst>
            <a:gd name="adj" fmla="val 10000"/>
          </a:avLst>
        </a:prstGeom>
        <a:solidFill>
          <a:srgbClr val="E1E1F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bg1"/>
              </a:solidFill>
            </a:rPr>
            <a:t>Real-Time Fraud Detection</a:t>
          </a:r>
          <a:r>
            <a:rPr lang="en-GB" sz="2100" kern="1200" dirty="0">
              <a:solidFill>
                <a:schemeClr val="bg1"/>
              </a:solidFill>
            </a:rPr>
            <a:t>: AI reduces ballot tampering (e.g., India's Election Commission pilot program in 2021).</a:t>
          </a:r>
        </a:p>
      </dsp:txBody>
      <dsp:txXfrm>
        <a:off x="1077767" y="3295364"/>
        <a:ext cx="4369077" cy="1313086"/>
      </dsp:txXfrm>
    </dsp:sp>
    <dsp:sp modelId="{54C26923-6996-4C44-B254-E2A5BD29BC0D}">
      <dsp:nvSpPr>
        <dsp:cNvPr id="0" name=""/>
        <dsp:cNvSpPr/>
      </dsp:nvSpPr>
      <dsp:spPr>
        <a:xfrm>
          <a:off x="6006153" y="720084"/>
          <a:ext cx="906614" cy="906614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6210141" y="720084"/>
        <a:ext cx="498638" cy="682227"/>
      </dsp:txXfrm>
    </dsp:sp>
    <dsp:sp modelId="{B7BFF258-1E29-402A-90C1-35C74E079472}">
      <dsp:nvSpPr>
        <dsp:cNvPr id="0" name=""/>
        <dsp:cNvSpPr/>
      </dsp:nvSpPr>
      <dsp:spPr>
        <a:xfrm>
          <a:off x="5487696" y="2675673"/>
          <a:ext cx="906614" cy="9066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5691684" y="2675673"/>
        <a:ext cx="498638" cy="682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EBA5BD7-F043-4D1B-AA17-CD412FC534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/>
              <a:t>‹#›</a:t>
            </a:fld>
            <a:endParaRPr/>
          </a:p>
        </p:txBody>
      </p:sp>
      <p:pic>
        <p:nvPicPr>
          <p:cNvPr id="8" name="Picture 7" descr="A blue hexagon with black text&#10;&#10;Description automatically generated">
            <a:extLst>
              <a:ext uri="{FF2B5EF4-FFF2-40B4-BE49-F238E27FC236}">
                <a16:creationId xmlns:a16="http://schemas.microsoft.com/office/drawing/2014/main" id="{AD3263BD-5DB8-8429-12BB-7C95BA057B7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090" y="6373095"/>
            <a:ext cx="1015735" cy="464336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C732B9C-A108-2901-3774-9A59CBA21A8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8" y="6353423"/>
            <a:ext cx="1487163" cy="4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hedemlabs.org/2023/06/27/how-ai-could-take-over-election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397000"/>
            <a:ext cx="4515490" cy="2438400"/>
          </a:xfrm>
        </p:spPr>
        <p:txBody>
          <a:bodyPr rtlCol="0" anchor="b">
            <a:normAutofit/>
          </a:bodyPr>
          <a:lstStyle/>
          <a:p>
            <a:pPr rtl="0"/>
            <a:r>
              <a:rPr lang="en-GB" dirty="0"/>
              <a:t>Disruptive Technologies, AI, and Democracy: A Rising Threat to Global Elections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1218882" y="4049298"/>
            <a:ext cx="4062942" cy="1930400"/>
          </a:xfrm>
        </p:spPr>
        <p:txBody>
          <a:bodyPr rtlCol="0">
            <a:normAutofit/>
          </a:bodyPr>
          <a:lstStyle/>
          <a:p>
            <a:pPr rtl="0"/>
            <a:r>
              <a:rPr lang="en-GB" dirty="0">
                <a:effectLst/>
                <a:latin typeface="+mj-lt"/>
              </a:rPr>
              <a:t>Demetris Skourides</a:t>
            </a:r>
          </a:p>
          <a:p>
            <a:pPr rtl="0"/>
            <a:r>
              <a:rPr lang="en-GB" dirty="0">
                <a:effectLst/>
                <a:latin typeface="+mj-lt"/>
              </a:rPr>
              <a:t>Chief Scientist for Research, Innovation and Technology</a:t>
            </a:r>
            <a:endParaRPr lang="en-gb" dirty="0">
              <a:latin typeface="+mj-lt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D1F50DF-23F1-5AC0-028F-C399C7552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2327786"/>
            <a:ext cx="6094413" cy="188926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F9CA8-FEA8-528E-5B05-91AAA35D5821}"/>
              </a:ext>
            </a:extLst>
          </p:cNvPr>
          <p:cNvSpPr txBox="1"/>
          <p:nvPr/>
        </p:nvSpPr>
        <p:spPr>
          <a:xfrm>
            <a:off x="3250353" y="598141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Educational Activity UNIC</a:t>
            </a:r>
            <a:r>
              <a:rPr lang="el-GR" sz="16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MUN - Nicosia, November 24, 2024</a:t>
            </a:r>
            <a:br>
              <a:rPr lang="en-GB" sz="16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bird&#10;&#10;Description automatically generated">
            <a:extLst>
              <a:ext uri="{FF2B5EF4-FFF2-40B4-BE49-F238E27FC236}">
                <a16:creationId xmlns:a16="http://schemas.microsoft.com/office/drawing/2014/main" id="{D2D91CA4-039F-AA30-58B2-8C6ECDF30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84" y="-421065"/>
            <a:ext cx="5075789" cy="40660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GB" dirty="0"/>
              <a:t>Cyprus’s Position on the Global Stage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/>
              <a:t>Leading by Example</a:t>
            </a:r>
          </a:p>
        </p:txBody>
      </p:sp>
    </p:spTree>
    <p:extLst>
      <p:ext uri="{BB962C8B-B14F-4D97-AF65-F5344CB8AC3E}">
        <p14:creationId xmlns:p14="http://schemas.microsoft.com/office/powerpoint/2010/main" val="4264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hite outline of a bird&#10;&#10;Description automatically generated">
            <a:extLst>
              <a:ext uri="{FF2B5EF4-FFF2-40B4-BE49-F238E27FC236}">
                <a16:creationId xmlns:a16="http://schemas.microsoft.com/office/drawing/2014/main" id="{B049F856-3D15-4D5F-66EB-2B85A97F0F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colorTemperature colorTemp="6762"/>
                    </a14:imgEffect>
                    <a14:imgEffect>
                      <a14:saturation sat="88000"/>
                    </a14:imgEffect>
                    <a14:imgEffect>
                      <a14:brightnessContrast bright="4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30" y="-1076928"/>
            <a:ext cx="10843685" cy="8686608"/>
          </a:xfrm>
          <a:prstGeom prst="rect">
            <a:avLst/>
          </a:prstGeom>
          <a:noFill/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40CC54C-D75D-CAEB-1971-B6732ABE0799}"/>
              </a:ext>
            </a:extLst>
          </p:cNvPr>
          <p:cNvSpPr/>
          <p:nvPr/>
        </p:nvSpPr>
        <p:spPr>
          <a:xfrm>
            <a:off x="1260150" y="1742828"/>
            <a:ext cx="2947720" cy="662400"/>
          </a:xfrm>
          <a:custGeom>
            <a:avLst/>
            <a:gdLst>
              <a:gd name="connsiteX0" fmla="*/ 0 w 2947720"/>
              <a:gd name="connsiteY0" fmla="*/ 0 h 662400"/>
              <a:gd name="connsiteX1" fmla="*/ 2947720 w 2947720"/>
              <a:gd name="connsiteY1" fmla="*/ 0 h 662400"/>
              <a:gd name="connsiteX2" fmla="*/ 2947720 w 2947720"/>
              <a:gd name="connsiteY2" fmla="*/ 662400 h 662400"/>
              <a:gd name="connsiteX3" fmla="*/ 0 w 2947720"/>
              <a:gd name="connsiteY3" fmla="*/ 662400 h 662400"/>
              <a:gd name="connsiteX4" fmla="*/ 0 w 2947720"/>
              <a:gd name="connsiteY4" fmla="*/ 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720" h="662400">
                <a:moveTo>
                  <a:pt x="0" y="0"/>
                </a:moveTo>
                <a:lnTo>
                  <a:pt x="2947720" y="0"/>
                </a:lnTo>
                <a:lnTo>
                  <a:pt x="2947720" y="662400"/>
                </a:lnTo>
                <a:lnTo>
                  <a:pt x="0" y="6624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tint val="100000"/>
                  <a:shade val="0"/>
                  <a:satMod val="100000"/>
                </a:schemeClr>
              </a:gs>
              <a:gs pos="46000">
                <a:schemeClr val="bg2">
                  <a:tint val="100000"/>
                  <a:shade val="30000"/>
                  <a:satMod val="100000"/>
                </a:schemeClr>
              </a:gs>
              <a:gs pos="74000">
                <a:schemeClr val="bg2">
                  <a:shade val="60000"/>
                  <a:satMod val="100000"/>
                </a:schemeClr>
              </a:gs>
            </a:gsLst>
            <a:lin ang="3600000" scaled="0"/>
          </a:gra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Regulatory Strength</a:t>
            </a:r>
            <a:endParaRPr lang="en-GB" sz="2300" kern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88A888F-B822-37E7-109F-AB12F738CD6F}"/>
              </a:ext>
            </a:extLst>
          </p:cNvPr>
          <p:cNvSpPr/>
          <p:nvPr/>
        </p:nvSpPr>
        <p:spPr>
          <a:xfrm>
            <a:off x="1260150" y="2405228"/>
            <a:ext cx="2947720" cy="3646046"/>
          </a:xfrm>
          <a:custGeom>
            <a:avLst/>
            <a:gdLst>
              <a:gd name="connsiteX0" fmla="*/ 0 w 2947720"/>
              <a:gd name="connsiteY0" fmla="*/ 0 h 3646046"/>
              <a:gd name="connsiteX1" fmla="*/ 2947720 w 2947720"/>
              <a:gd name="connsiteY1" fmla="*/ 0 h 3646046"/>
              <a:gd name="connsiteX2" fmla="*/ 2947720 w 2947720"/>
              <a:gd name="connsiteY2" fmla="*/ 3646046 h 3646046"/>
              <a:gd name="connsiteX3" fmla="*/ 0 w 2947720"/>
              <a:gd name="connsiteY3" fmla="*/ 3646046 h 3646046"/>
              <a:gd name="connsiteX4" fmla="*/ 0 w 2947720"/>
              <a:gd name="connsiteY4" fmla="*/ 0 h 364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720" h="3646046">
                <a:moveTo>
                  <a:pt x="0" y="0"/>
                </a:moveTo>
                <a:lnTo>
                  <a:pt x="2947720" y="0"/>
                </a:lnTo>
                <a:lnTo>
                  <a:pt x="2947720" y="3646046"/>
                </a:lnTo>
                <a:lnTo>
                  <a:pt x="0" y="364604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tint val="100000"/>
                  <a:shade val="0"/>
                  <a:satMod val="100000"/>
                </a:schemeClr>
              </a:gs>
              <a:gs pos="46000">
                <a:schemeClr val="bg2">
                  <a:tint val="100000"/>
                  <a:shade val="30000"/>
                  <a:satMod val="100000"/>
                </a:schemeClr>
              </a:gs>
              <a:gs pos="74000">
                <a:schemeClr val="bg2">
                  <a:shade val="60000"/>
                  <a:satMod val="100000"/>
                </a:schemeClr>
              </a:gs>
            </a:gsLst>
            <a:lin ang="3600000" scaled="0"/>
          </a:gra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300" kern="1200" dirty="0">
                <a:solidFill>
                  <a:schemeClr val="tx1"/>
                </a:solidFill>
              </a:rPr>
              <a:t>Implementation of the National AI Strategy.</a:t>
            </a:r>
          </a:p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300" dirty="0">
                <a:solidFill>
                  <a:schemeClr val="tx1"/>
                </a:solidFill>
              </a:rPr>
              <a:t>Cyprus has committed significant resources to advance AI, with an approved national strategy focusing on ethical development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9A907E3-5E29-2E02-2963-83845805E806}"/>
              </a:ext>
            </a:extLst>
          </p:cNvPr>
          <p:cNvSpPr/>
          <p:nvPr/>
        </p:nvSpPr>
        <p:spPr>
          <a:xfrm>
            <a:off x="4620551" y="1742828"/>
            <a:ext cx="2947720" cy="662400"/>
          </a:xfrm>
          <a:custGeom>
            <a:avLst/>
            <a:gdLst>
              <a:gd name="connsiteX0" fmla="*/ 0 w 2947720"/>
              <a:gd name="connsiteY0" fmla="*/ 0 h 662400"/>
              <a:gd name="connsiteX1" fmla="*/ 2947720 w 2947720"/>
              <a:gd name="connsiteY1" fmla="*/ 0 h 662400"/>
              <a:gd name="connsiteX2" fmla="*/ 2947720 w 2947720"/>
              <a:gd name="connsiteY2" fmla="*/ 662400 h 662400"/>
              <a:gd name="connsiteX3" fmla="*/ 0 w 2947720"/>
              <a:gd name="connsiteY3" fmla="*/ 662400 h 662400"/>
              <a:gd name="connsiteX4" fmla="*/ 0 w 2947720"/>
              <a:gd name="connsiteY4" fmla="*/ 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720" h="662400">
                <a:moveTo>
                  <a:pt x="0" y="0"/>
                </a:moveTo>
                <a:lnTo>
                  <a:pt x="2947720" y="0"/>
                </a:lnTo>
                <a:lnTo>
                  <a:pt x="2947720" y="662400"/>
                </a:lnTo>
                <a:lnTo>
                  <a:pt x="0" y="6624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tint val="100000"/>
                  <a:shade val="0"/>
                  <a:satMod val="100000"/>
                </a:schemeClr>
              </a:gs>
              <a:gs pos="46000">
                <a:schemeClr val="bg2">
                  <a:tint val="100000"/>
                  <a:shade val="30000"/>
                  <a:satMod val="100000"/>
                </a:schemeClr>
              </a:gs>
              <a:gs pos="74000">
                <a:schemeClr val="bg2">
                  <a:shade val="60000"/>
                  <a:satMod val="100000"/>
                </a:schemeClr>
              </a:gs>
            </a:gsLst>
            <a:lin ang="3600000" scaled="0"/>
          </a:gra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Innovation Ecosystem</a:t>
            </a:r>
            <a:endParaRPr lang="en-GB" sz="23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03FE8A4-3C9E-1C1E-92E0-6F1562E59C22}"/>
              </a:ext>
            </a:extLst>
          </p:cNvPr>
          <p:cNvSpPr/>
          <p:nvPr/>
        </p:nvSpPr>
        <p:spPr>
          <a:xfrm>
            <a:off x="4620551" y="2405228"/>
            <a:ext cx="2947720" cy="3646046"/>
          </a:xfrm>
          <a:custGeom>
            <a:avLst/>
            <a:gdLst>
              <a:gd name="connsiteX0" fmla="*/ 0 w 2947720"/>
              <a:gd name="connsiteY0" fmla="*/ 0 h 3646046"/>
              <a:gd name="connsiteX1" fmla="*/ 2947720 w 2947720"/>
              <a:gd name="connsiteY1" fmla="*/ 0 h 3646046"/>
              <a:gd name="connsiteX2" fmla="*/ 2947720 w 2947720"/>
              <a:gd name="connsiteY2" fmla="*/ 3646046 h 3646046"/>
              <a:gd name="connsiteX3" fmla="*/ 0 w 2947720"/>
              <a:gd name="connsiteY3" fmla="*/ 3646046 h 3646046"/>
              <a:gd name="connsiteX4" fmla="*/ 0 w 2947720"/>
              <a:gd name="connsiteY4" fmla="*/ 0 h 364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720" h="3646046">
                <a:moveTo>
                  <a:pt x="0" y="0"/>
                </a:moveTo>
                <a:lnTo>
                  <a:pt x="2947720" y="0"/>
                </a:lnTo>
                <a:lnTo>
                  <a:pt x="2947720" y="3646046"/>
                </a:lnTo>
                <a:lnTo>
                  <a:pt x="0" y="364604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tint val="100000"/>
                  <a:shade val="0"/>
                  <a:satMod val="100000"/>
                </a:schemeClr>
              </a:gs>
              <a:gs pos="46000">
                <a:schemeClr val="bg2">
                  <a:tint val="100000"/>
                  <a:shade val="30000"/>
                  <a:satMod val="100000"/>
                </a:schemeClr>
              </a:gs>
              <a:gs pos="74000">
                <a:schemeClr val="bg2">
                  <a:shade val="60000"/>
                  <a:satMod val="100000"/>
                </a:schemeClr>
              </a:gs>
            </a:gsLst>
            <a:lin ang="3600000" scaled="0"/>
          </a:gra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300" kern="1200" dirty="0">
                <a:solidFill>
                  <a:schemeClr val="tx1"/>
                </a:solidFill>
              </a:rPr>
              <a:t>Research projects funded by the Research &amp; Innovation Foundation.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300" kern="1200" dirty="0">
                <a:solidFill>
                  <a:schemeClr val="tx1"/>
                </a:solidFill>
              </a:rPr>
              <a:t>Cyprus’s participation in Horizon Europe programs for secure elections.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C80AE95-41FF-1F73-D4A9-08899722D408}"/>
              </a:ext>
            </a:extLst>
          </p:cNvPr>
          <p:cNvSpPr/>
          <p:nvPr/>
        </p:nvSpPr>
        <p:spPr>
          <a:xfrm>
            <a:off x="7980952" y="1742828"/>
            <a:ext cx="2947720" cy="662400"/>
          </a:xfrm>
          <a:custGeom>
            <a:avLst/>
            <a:gdLst>
              <a:gd name="connsiteX0" fmla="*/ 0 w 2947720"/>
              <a:gd name="connsiteY0" fmla="*/ 0 h 662400"/>
              <a:gd name="connsiteX1" fmla="*/ 2947720 w 2947720"/>
              <a:gd name="connsiteY1" fmla="*/ 0 h 662400"/>
              <a:gd name="connsiteX2" fmla="*/ 2947720 w 2947720"/>
              <a:gd name="connsiteY2" fmla="*/ 662400 h 662400"/>
              <a:gd name="connsiteX3" fmla="*/ 0 w 2947720"/>
              <a:gd name="connsiteY3" fmla="*/ 662400 h 662400"/>
              <a:gd name="connsiteX4" fmla="*/ 0 w 2947720"/>
              <a:gd name="connsiteY4" fmla="*/ 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720" h="662400">
                <a:moveTo>
                  <a:pt x="0" y="0"/>
                </a:moveTo>
                <a:lnTo>
                  <a:pt x="2947720" y="0"/>
                </a:lnTo>
                <a:lnTo>
                  <a:pt x="2947720" y="662400"/>
                </a:lnTo>
                <a:lnTo>
                  <a:pt x="0" y="6624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tint val="100000"/>
                  <a:shade val="0"/>
                  <a:satMod val="100000"/>
                </a:schemeClr>
              </a:gs>
              <a:gs pos="46000">
                <a:schemeClr val="bg2">
                  <a:tint val="100000"/>
                  <a:shade val="30000"/>
                  <a:satMod val="100000"/>
                </a:schemeClr>
              </a:gs>
              <a:gs pos="74000">
                <a:schemeClr val="bg2">
                  <a:shade val="60000"/>
                  <a:satMod val="100000"/>
                </a:schemeClr>
              </a:gs>
            </a:gsLst>
            <a:lin ang="3600000" scaled="0"/>
          </a:gra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Education</a:t>
            </a:r>
            <a:endParaRPr lang="en-GB" sz="23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298961D-536D-91E6-90A0-CF199A76D4F0}"/>
              </a:ext>
            </a:extLst>
          </p:cNvPr>
          <p:cNvSpPr/>
          <p:nvPr/>
        </p:nvSpPr>
        <p:spPr>
          <a:xfrm>
            <a:off x="7980952" y="2405228"/>
            <a:ext cx="2947720" cy="3646046"/>
          </a:xfrm>
          <a:custGeom>
            <a:avLst/>
            <a:gdLst>
              <a:gd name="connsiteX0" fmla="*/ 0 w 2947720"/>
              <a:gd name="connsiteY0" fmla="*/ 0 h 3646046"/>
              <a:gd name="connsiteX1" fmla="*/ 2947720 w 2947720"/>
              <a:gd name="connsiteY1" fmla="*/ 0 h 3646046"/>
              <a:gd name="connsiteX2" fmla="*/ 2947720 w 2947720"/>
              <a:gd name="connsiteY2" fmla="*/ 3646046 h 3646046"/>
              <a:gd name="connsiteX3" fmla="*/ 0 w 2947720"/>
              <a:gd name="connsiteY3" fmla="*/ 3646046 h 3646046"/>
              <a:gd name="connsiteX4" fmla="*/ 0 w 2947720"/>
              <a:gd name="connsiteY4" fmla="*/ 0 h 364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720" h="3646046">
                <a:moveTo>
                  <a:pt x="0" y="0"/>
                </a:moveTo>
                <a:lnTo>
                  <a:pt x="2947720" y="0"/>
                </a:lnTo>
                <a:lnTo>
                  <a:pt x="2947720" y="3646046"/>
                </a:lnTo>
                <a:lnTo>
                  <a:pt x="0" y="364604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tint val="100000"/>
                  <a:shade val="0"/>
                  <a:satMod val="100000"/>
                </a:schemeClr>
              </a:gs>
              <a:gs pos="46000">
                <a:schemeClr val="bg2">
                  <a:tint val="100000"/>
                  <a:shade val="30000"/>
                  <a:satMod val="100000"/>
                </a:schemeClr>
              </a:gs>
              <a:gs pos="74000">
                <a:schemeClr val="bg2">
                  <a:shade val="60000"/>
                  <a:satMod val="100000"/>
                </a:schemeClr>
              </a:gs>
            </a:gsLst>
            <a:lin ang="3600000" scaled="0"/>
          </a:gra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300" kern="1200" dirty="0">
                <a:solidFill>
                  <a:schemeClr val="tx1"/>
                </a:solidFill>
              </a:rPr>
              <a:t>Promoting AI ethics in schools to build awareness.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300" kern="1200" dirty="0">
                <a:solidFill>
                  <a:schemeClr val="tx1"/>
                </a:solidFill>
              </a:rPr>
              <a:t> AI-conversational assistant to provide personalized education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GB" dirty="0"/>
              <a:t>Cyprus’s Position on the Global Stage - Leading by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0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0ED46-FA74-47F4-556C-BF480233F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hite outline of a bird&#10;&#10;Description automatically generated">
            <a:extLst>
              <a:ext uri="{FF2B5EF4-FFF2-40B4-BE49-F238E27FC236}">
                <a16:creationId xmlns:a16="http://schemas.microsoft.com/office/drawing/2014/main" id="{DB525D25-F9B6-18AF-92F1-1FB4DE7414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colorTemperature colorTemp="6762"/>
                    </a14:imgEffect>
                    <a14:imgEffect>
                      <a14:saturation sat="88000"/>
                    </a14:imgEffect>
                    <a14:imgEffect>
                      <a14:brightnessContrast bright="4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-1035496"/>
            <a:ext cx="10843685" cy="8686608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05BAE45-AAA1-0104-0EE9-F150313D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GB" dirty="0"/>
              <a:t>Ethical Considerations - Balancing Innovation and Integrity</a:t>
            </a:r>
            <a:endParaRPr lang="en-gb" dirty="0"/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5AF8BBC3-A48D-2AB2-F137-0C737A75A885}"/>
              </a:ext>
            </a:extLst>
          </p:cNvPr>
          <p:cNvSpPr/>
          <p:nvPr/>
        </p:nvSpPr>
        <p:spPr>
          <a:xfrm>
            <a:off x="765820" y="5782154"/>
            <a:ext cx="7704856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3ECEFCC6-9043-D7CA-9E51-E931BAE34453}"/>
              </a:ext>
            </a:extLst>
          </p:cNvPr>
          <p:cNvSpPr/>
          <p:nvPr/>
        </p:nvSpPr>
        <p:spPr>
          <a:xfrm>
            <a:off x="765820" y="4497365"/>
            <a:ext cx="7704856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CC255D4C-65F2-D207-B708-A915F997B14B}"/>
              </a:ext>
            </a:extLst>
          </p:cNvPr>
          <p:cNvSpPr/>
          <p:nvPr/>
        </p:nvSpPr>
        <p:spPr>
          <a:xfrm>
            <a:off x="765820" y="3212576"/>
            <a:ext cx="7704856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556C0AA-4B33-1F15-F3D4-AF73452C993D}"/>
              </a:ext>
            </a:extLst>
          </p:cNvPr>
          <p:cNvSpPr/>
          <p:nvPr/>
        </p:nvSpPr>
        <p:spPr>
          <a:xfrm>
            <a:off x="2769082" y="1988967"/>
            <a:ext cx="5701593" cy="1223608"/>
          </a:xfrm>
          <a:custGeom>
            <a:avLst/>
            <a:gdLst>
              <a:gd name="connsiteX0" fmla="*/ 0 w 5701593"/>
              <a:gd name="connsiteY0" fmla="*/ 0 h 1223608"/>
              <a:gd name="connsiteX1" fmla="*/ 5701593 w 5701593"/>
              <a:gd name="connsiteY1" fmla="*/ 0 h 1223608"/>
              <a:gd name="connsiteX2" fmla="*/ 5701593 w 5701593"/>
              <a:gd name="connsiteY2" fmla="*/ 1223608 h 1223608"/>
              <a:gd name="connsiteX3" fmla="*/ 0 w 5701593"/>
              <a:gd name="connsiteY3" fmla="*/ 1223608 h 1223608"/>
              <a:gd name="connsiteX4" fmla="*/ 0 w 5701593"/>
              <a:gd name="connsiteY4" fmla="*/ 0 h 122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1593" h="1223608">
                <a:moveTo>
                  <a:pt x="0" y="0"/>
                </a:moveTo>
                <a:lnTo>
                  <a:pt x="5701593" y="0"/>
                </a:lnTo>
                <a:lnTo>
                  <a:pt x="5701593" y="1223608"/>
                </a:lnTo>
                <a:lnTo>
                  <a:pt x="0" y="1223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b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 dirty="0"/>
              <a:t>Ensuring AI algorithms in elections are explainable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1A3D648-716E-9C34-D4A1-C06FF1561852}"/>
              </a:ext>
            </a:extLst>
          </p:cNvPr>
          <p:cNvSpPr/>
          <p:nvPr/>
        </p:nvSpPr>
        <p:spPr>
          <a:xfrm>
            <a:off x="765820" y="1988967"/>
            <a:ext cx="2003262" cy="1223608"/>
          </a:xfrm>
          <a:custGeom>
            <a:avLst/>
            <a:gdLst>
              <a:gd name="connsiteX0" fmla="*/ 203975 w 2003262"/>
              <a:gd name="connsiteY0" fmla="*/ 0 h 1223608"/>
              <a:gd name="connsiteX1" fmla="*/ 1799287 w 2003262"/>
              <a:gd name="connsiteY1" fmla="*/ 0 h 1223608"/>
              <a:gd name="connsiteX2" fmla="*/ 2003262 w 2003262"/>
              <a:gd name="connsiteY2" fmla="*/ 203975 h 1223608"/>
              <a:gd name="connsiteX3" fmla="*/ 2003262 w 2003262"/>
              <a:gd name="connsiteY3" fmla="*/ 1223608 h 1223608"/>
              <a:gd name="connsiteX4" fmla="*/ 2003262 w 2003262"/>
              <a:gd name="connsiteY4" fmla="*/ 1223608 h 1223608"/>
              <a:gd name="connsiteX5" fmla="*/ 0 w 2003262"/>
              <a:gd name="connsiteY5" fmla="*/ 1223608 h 1223608"/>
              <a:gd name="connsiteX6" fmla="*/ 0 w 2003262"/>
              <a:gd name="connsiteY6" fmla="*/ 1223608 h 1223608"/>
              <a:gd name="connsiteX7" fmla="*/ 0 w 2003262"/>
              <a:gd name="connsiteY7" fmla="*/ 203975 h 1223608"/>
              <a:gd name="connsiteX8" fmla="*/ 203975 w 2003262"/>
              <a:gd name="connsiteY8" fmla="*/ 0 h 122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262" h="1223608">
                <a:moveTo>
                  <a:pt x="203975" y="0"/>
                </a:moveTo>
                <a:lnTo>
                  <a:pt x="1799287" y="0"/>
                </a:lnTo>
                <a:cubicBezTo>
                  <a:pt x="1911939" y="0"/>
                  <a:pt x="2003262" y="91323"/>
                  <a:pt x="2003262" y="203975"/>
                </a:cubicBezTo>
                <a:lnTo>
                  <a:pt x="2003262" y="1223608"/>
                </a:lnTo>
                <a:lnTo>
                  <a:pt x="2003262" y="1223608"/>
                </a:lnTo>
                <a:lnTo>
                  <a:pt x="0" y="1223608"/>
                </a:lnTo>
                <a:lnTo>
                  <a:pt x="0" y="1223608"/>
                </a:lnTo>
                <a:lnTo>
                  <a:pt x="0" y="203975"/>
                </a:lnTo>
                <a:cubicBezTo>
                  <a:pt x="0" y="91323"/>
                  <a:pt x="91323" y="0"/>
                  <a:pt x="203975" y="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57" tIns="103557" rIns="103557" bIns="4381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300" b="1" kern="1200" dirty="0">
                <a:solidFill>
                  <a:schemeClr val="bg1"/>
                </a:solidFill>
              </a:rPr>
              <a:t>Transparency</a:t>
            </a:r>
            <a:endParaRPr lang="en-GB" sz="2300" kern="1200" dirty="0">
              <a:solidFill>
                <a:schemeClr val="bg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4B7AB07-94D9-4486-C555-983CDFB9F4E6}"/>
              </a:ext>
            </a:extLst>
          </p:cNvPr>
          <p:cNvSpPr/>
          <p:nvPr/>
        </p:nvSpPr>
        <p:spPr>
          <a:xfrm>
            <a:off x="2769082" y="3273756"/>
            <a:ext cx="5701593" cy="1223608"/>
          </a:xfrm>
          <a:custGeom>
            <a:avLst/>
            <a:gdLst>
              <a:gd name="connsiteX0" fmla="*/ 0 w 5701593"/>
              <a:gd name="connsiteY0" fmla="*/ 0 h 1223608"/>
              <a:gd name="connsiteX1" fmla="*/ 5701593 w 5701593"/>
              <a:gd name="connsiteY1" fmla="*/ 0 h 1223608"/>
              <a:gd name="connsiteX2" fmla="*/ 5701593 w 5701593"/>
              <a:gd name="connsiteY2" fmla="*/ 1223608 h 1223608"/>
              <a:gd name="connsiteX3" fmla="*/ 0 w 5701593"/>
              <a:gd name="connsiteY3" fmla="*/ 1223608 h 1223608"/>
              <a:gd name="connsiteX4" fmla="*/ 0 w 5701593"/>
              <a:gd name="connsiteY4" fmla="*/ 0 h 122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1593" h="1223608">
                <a:moveTo>
                  <a:pt x="0" y="0"/>
                </a:moveTo>
                <a:lnTo>
                  <a:pt x="5701593" y="0"/>
                </a:lnTo>
                <a:lnTo>
                  <a:pt x="5701593" y="1223608"/>
                </a:lnTo>
                <a:lnTo>
                  <a:pt x="0" y="1223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b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 dirty="0"/>
              <a:t>Using inclusive datasets for training AI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044E7D-9D3E-11F7-D4C2-4C037170D33F}"/>
              </a:ext>
            </a:extLst>
          </p:cNvPr>
          <p:cNvSpPr/>
          <p:nvPr/>
        </p:nvSpPr>
        <p:spPr>
          <a:xfrm>
            <a:off x="765820" y="3273756"/>
            <a:ext cx="2003262" cy="1223608"/>
          </a:xfrm>
          <a:custGeom>
            <a:avLst/>
            <a:gdLst>
              <a:gd name="connsiteX0" fmla="*/ 203975 w 2003262"/>
              <a:gd name="connsiteY0" fmla="*/ 0 h 1223608"/>
              <a:gd name="connsiteX1" fmla="*/ 1799287 w 2003262"/>
              <a:gd name="connsiteY1" fmla="*/ 0 h 1223608"/>
              <a:gd name="connsiteX2" fmla="*/ 2003262 w 2003262"/>
              <a:gd name="connsiteY2" fmla="*/ 203975 h 1223608"/>
              <a:gd name="connsiteX3" fmla="*/ 2003262 w 2003262"/>
              <a:gd name="connsiteY3" fmla="*/ 1223608 h 1223608"/>
              <a:gd name="connsiteX4" fmla="*/ 2003262 w 2003262"/>
              <a:gd name="connsiteY4" fmla="*/ 1223608 h 1223608"/>
              <a:gd name="connsiteX5" fmla="*/ 0 w 2003262"/>
              <a:gd name="connsiteY5" fmla="*/ 1223608 h 1223608"/>
              <a:gd name="connsiteX6" fmla="*/ 0 w 2003262"/>
              <a:gd name="connsiteY6" fmla="*/ 1223608 h 1223608"/>
              <a:gd name="connsiteX7" fmla="*/ 0 w 2003262"/>
              <a:gd name="connsiteY7" fmla="*/ 203975 h 1223608"/>
              <a:gd name="connsiteX8" fmla="*/ 203975 w 2003262"/>
              <a:gd name="connsiteY8" fmla="*/ 0 h 122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262" h="1223608">
                <a:moveTo>
                  <a:pt x="203975" y="0"/>
                </a:moveTo>
                <a:lnTo>
                  <a:pt x="1799287" y="0"/>
                </a:lnTo>
                <a:cubicBezTo>
                  <a:pt x="1911939" y="0"/>
                  <a:pt x="2003262" y="91323"/>
                  <a:pt x="2003262" y="203975"/>
                </a:cubicBezTo>
                <a:lnTo>
                  <a:pt x="2003262" y="1223608"/>
                </a:lnTo>
                <a:lnTo>
                  <a:pt x="2003262" y="1223608"/>
                </a:lnTo>
                <a:lnTo>
                  <a:pt x="0" y="1223608"/>
                </a:lnTo>
                <a:lnTo>
                  <a:pt x="0" y="1223608"/>
                </a:lnTo>
                <a:lnTo>
                  <a:pt x="0" y="203975"/>
                </a:lnTo>
                <a:cubicBezTo>
                  <a:pt x="0" y="91323"/>
                  <a:pt x="91323" y="0"/>
                  <a:pt x="203975" y="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57" tIns="103557" rIns="103557" bIns="4381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300" b="1" kern="1200" dirty="0">
                <a:solidFill>
                  <a:schemeClr val="bg1"/>
                </a:solidFill>
              </a:rPr>
              <a:t>Bias Reduction</a:t>
            </a:r>
            <a:endParaRPr lang="en-GB" sz="2300" kern="1200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18BD3A5-862E-2FA7-301A-6F0BFED1D4A5}"/>
              </a:ext>
            </a:extLst>
          </p:cNvPr>
          <p:cNvSpPr/>
          <p:nvPr/>
        </p:nvSpPr>
        <p:spPr>
          <a:xfrm>
            <a:off x="2769082" y="4558545"/>
            <a:ext cx="5701593" cy="1223608"/>
          </a:xfrm>
          <a:custGeom>
            <a:avLst/>
            <a:gdLst>
              <a:gd name="connsiteX0" fmla="*/ 0 w 5701593"/>
              <a:gd name="connsiteY0" fmla="*/ 0 h 1223608"/>
              <a:gd name="connsiteX1" fmla="*/ 5701593 w 5701593"/>
              <a:gd name="connsiteY1" fmla="*/ 0 h 1223608"/>
              <a:gd name="connsiteX2" fmla="*/ 5701593 w 5701593"/>
              <a:gd name="connsiteY2" fmla="*/ 1223608 h 1223608"/>
              <a:gd name="connsiteX3" fmla="*/ 0 w 5701593"/>
              <a:gd name="connsiteY3" fmla="*/ 1223608 h 1223608"/>
              <a:gd name="connsiteX4" fmla="*/ 0 w 5701593"/>
              <a:gd name="connsiteY4" fmla="*/ 0 h 122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1593" h="1223608">
                <a:moveTo>
                  <a:pt x="0" y="0"/>
                </a:moveTo>
                <a:lnTo>
                  <a:pt x="5701593" y="0"/>
                </a:lnTo>
                <a:lnTo>
                  <a:pt x="5701593" y="1223608"/>
                </a:lnTo>
                <a:lnTo>
                  <a:pt x="0" y="1223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b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 dirty="0"/>
              <a:t>Holding creators of malicious AI tools responsible</a:t>
            </a:r>
          </a:p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b="1" kern="1200" dirty="0"/>
              <a:t>Example</a:t>
            </a:r>
            <a:r>
              <a:rPr lang="en-GB" sz="2200" kern="1200" dirty="0"/>
              <a:t>: The EU’s AI Act, with Cyprus contributing to its enforcement.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3F4B1F-7BCB-9E39-CC4D-C317AC5D166C}"/>
              </a:ext>
            </a:extLst>
          </p:cNvPr>
          <p:cNvSpPr/>
          <p:nvPr/>
        </p:nvSpPr>
        <p:spPr>
          <a:xfrm>
            <a:off x="765820" y="4558545"/>
            <a:ext cx="2003262" cy="1223608"/>
          </a:xfrm>
          <a:custGeom>
            <a:avLst/>
            <a:gdLst>
              <a:gd name="connsiteX0" fmla="*/ 203975 w 2003262"/>
              <a:gd name="connsiteY0" fmla="*/ 0 h 1223608"/>
              <a:gd name="connsiteX1" fmla="*/ 1799287 w 2003262"/>
              <a:gd name="connsiteY1" fmla="*/ 0 h 1223608"/>
              <a:gd name="connsiteX2" fmla="*/ 2003262 w 2003262"/>
              <a:gd name="connsiteY2" fmla="*/ 203975 h 1223608"/>
              <a:gd name="connsiteX3" fmla="*/ 2003262 w 2003262"/>
              <a:gd name="connsiteY3" fmla="*/ 1223608 h 1223608"/>
              <a:gd name="connsiteX4" fmla="*/ 2003262 w 2003262"/>
              <a:gd name="connsiteY4" fmla="*/ 1223608 h 1223608"/>
              <a:gd name="connsiteX5" fmla="*/ 0 w 2003262"/>
              <a:gd name="connsiteY5" fmla="*/ 1223608 h 1223608"/>
              <a:gd name="connsiteX6" fmla="*/ 0 w 2003262"/>
              <a:gd name="connsiteY6" fmla="*/ 1223608 h 1223608"/>
              <a:gd name="connsiteX7" fmla="*/ 0 w 2003262"/>
              <a:gd name="connsiteY7" fmla="*/ 203975 h 1223608"/>
              <a:gd name="connsiteX8" fmla="*/ 203975 w 2003262"/>
              <a:gd name="connsiteY8" fmla="*/ 0 h 122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262" h="1223608">
                <a:moveTo>
                  <a:pt x="203975" y="0"/>
                </a:moveTo>
                <a:lnTo>
                  <a:pt x="1799287" y="0"/>
                </a:lnTo>
                <a:cubicBezTo>
                  <a:pt x="1911939" y="0"/>
                  <a:pt x="2003262" y="91323"/>
                  <a:pt x="2003262" y="203975"/>
                </a:cubicBezTo>
                <a:lnTo>
                  <a:pt x="2003262" y="1223608"/>
                </a:lnTo>
                <a:lnTo>
                  <a:pt x="2003262" y="1223608"/>
                </a:lnTo>
                <a:lnTo>
                  <a:pt x="0" y="1223608"/>
                </a:lnTo>
                <a:lnTo>
                  <a:pt x="0" y="1223608"/>
                </a:lnTo>
                <a:lnTo>
                  <a:pt x="0" y="203975"/>
                </a:lnTo>
                <a:cubicBezTo>
                  <a:pt x="0" y="91323"/>
                  <a:pt x="91323" y="0"/>
                  <a:pt x="203975" y="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57" tIns="103557" rIns="103557" bIns="4381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300" b="1" kern="1200" dirty="0">
                <a:solidFill>
                  <a:schemeClr val="bg1"/>
                </a:solidFill>
              </a:rPr>
              <a:t>Accountability</a:t>
            </a:r>
            <a:endParaRPr lang="en-GB" sz="23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GB" dirty="0"/>
              <a:t>Recommendations for Safeguarding Democracy - Charting a Path Forward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77FE46-9A72-1DC9-22B4-161B797E08D8}"/>
              </a:ext>
            </a:extLst>
          </p:cNvPr>
          <p:cNvSpPr/>
          <p:nvPr/>
        </p:nvSpPr>
        <p:spPr>
          <a:xfrm>
            <a:off x="569598" y="1498598"/>
            <a:ext cx="11232000" cy="4847481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01FDE4-55F4-3C44-20C3-60D61559F7FF}"/>
              </a:ext>
            </a:extLst>
          </p:cNvPr>
          <p:cNvSpPr/>
          <p:nvPr/>
        </p:nvSpPr>
        <p:spPr>
          <a:xfrm>
            <a:off x="5804422" y="1501768"/>
            <a:ext cx="1561311" cy="1794610"/>
          </a:xfrm>
          <a:custGeom>
            <a:avLst/>
            <a:gdLst>
              <a:gd name="connsiteX0" fmla="*/ 0 w 1794609"/>
              <a:gd name="connsiteY0" fmla="*/ 780655 h 1561310"/>
              <a:gd name="connsiteX1" fmla="*/ 390328 w 1794609"/>
              <a:gd name="connsiteY1" fmla="*/ 0 h 1561310"/>
              <a:gd name="connsiteX2" fmla="*/ 1404282 w 1794609"/>
              <a:gd name="connsiteY2" fmla="*/ 0 h 1561310"/>
              <a:gd name="connsiteX3" fmla="*/ 1794609 w 1794609"/>
              <a:gd name="connsiteY3" fmla="*/ 780655 h 1561310"/>
              <a:gd name="connsiteX4" fmla="*/ 1404282 w 1794609"/>
              <a:gd name="connsiteY4" fmla="*/ 1561310 h 1561310"/>
              <a:gd name="connsiteX5" fmla="*/ 390328 w 1794609"/>
              <a:gd name="connsiteY5" fmla="*/ 1561310 h 1561310"/>
              <a:gd name="connsiteX6" fmla="*/ 0 w 1794609"/>
              <a:gd name="connsiteY6" fmla="*/ 780655 h 156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609" h="1561310">
                <a:moveTo>
                  <a:pt x="897304" y="0"/>
                </a:moveTo>
                <a:lnTo>
                  <a:pt x="1794608" y="339586"/>
                </a:lnTo>
                <a:lnTo>
                  <a:pt x="1794608" y="1221725"/>
                </a:lnTo>
                <a:lnTo>
                  <a:pt x="897305" y="1561310"/>
                </a:lnTo>
                <a:lnTo>
                  <a:pt x="1" y="1221725"/>
                </a:lnTo>
                <a:lnTo>
                  <a:pt x="1" y="339586"/>
                </a:lnTo>
                <a:lnTo>
                  <a:pt x="897304" y="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2834" tIns="329191" rIns="292835" bIns="32919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>
                <a:solidFill>
                  <a:schemeClr val="bg1"/>
                </a:solidFill>
              </a:rPr>
              <a:t>Global Cooperation</a:t>
            </a:r>
            <a:endParaRPr lang="en-GB" sz="1300" kern="1200" dirty="0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FCC7C09-6B90-5517-8627-F15A92B81FBD}"/>
              </a:ext>
            </a:extLst>
          </p:cNvPr>
          <p:cNvSpPr/>
          <p:nvPr/>
        </p:nvSpPr>
        <p:spPr>
          <a:xfrm>
            <a:off x="7413110" y="1860691"/>
            <a:ext cx="2002784" cy="1076765"/>
          </a:xfrm>
          <a:custGeom>
            <a:avLst/>
            <a:gdLst>
              <a:gd name="connsiteX0" fmla="*/ 0 w 2002784"/>
              <a:gd name="connsiteY0" fmla="*/ 0 h 1076765"/>
              <a:gd name="connsiteX1" fmla="*/ 2002784 w 2002784"/>
              <a:gd name="connsiteY1" fmla="*/ 0 h 1076765"/>
              <a:gd name="connsiteX2" fmla="*/ 2002784 w 2002784"/>
              <a:gd name="connsiteY2" fmla="*/ 1076765 h 1076765"/>
              <a:gd name="connsiteX3" fmla="*/ 0 w 2002784"/>
              <a:gd name="connsiteY3" fmla="*/ 1076765 h 1076765"/>
              <a:gd name="connsiteX4" fmla="*/ 0 w 2002784"/>
              <a:gd name="connsiteY4" fmla="*/ 0 h 107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84" h="1076765">
                <a:moveTo>
                  <a:pt x="0" y="0"/>
                </a:moveTo>
                <a:lnTo>
                  <a:pt x="2002784" y="0"/>
                </a:lnTo>
                <a:lnTo>
                  <a:pt x="2002784" y="1076765"/>
                </a:lnTo>
                <a:lnTo>
                  <a:pt x="0" y="10767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ts val="1000"/>
              <a:buFont typeface="Courier New" panose="02070309020205020404" pitchFamily="49" charset="0"/>
              <a:buNone/>
            </a:pPr>
            <a:r>
              <a:rPr lang="en-GB" sz="1400" b="1" kern="1200" dirty="0"/>
              <a:t>Joint cybersecurity task forces for election monitoring.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 dirty="0"/>
              <a:t>Establishing international AI standards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7246534-8973-EA34-7C9C-681F89043406}"/>
              </a:ext>
            </a:extLst>
          </p:cNvPr>
          <p:cNvSpPr/>
          <p:nvPr/>
        </p:nvSpPr>
        <p:spPr>
          <a:xfrm>
            <a:off x="4111415" y="1501679"/>
            <a:ext cx="1561311" cy="1794610"/>
          </a:xfrm>
          <a:custGeom>
            <a:avLst/>
            <a:gdLst>
              <a:gd name="connsiteX0" fmla="*/ 0 w 1794609"/>
              <a:gd name="connsiteY0" fmla="*/ 780655 h 1561310"/>
              <a:gd name="connsiteX1" fmla="*/ 390328 w 1794609"/>
              <a:gd name="connsiteY1" fmla="*/ 0 h 1561310"/>
              <a:gd name="connsiteX2" fmla="*/ 1404282 w 1794609"/>
              <a:gd name="connsiteY2" fmla="*/ 0 h 1561310"/>
              <a:gd name="connsiteX3" fmla="*/ 1794609 w 1794609"/>
              <a:gd name="connsiteY3" fmla="*/ 780655 h 1561310"/>
              <a:gd name="connsiteX4" fmla="*/ 1404282 w 1794609"/>
              <a:gd name="connsiteY4" fmla="*/ 1561310 h 1561310"/>
              <a:gd name="connsiteX5" fmla="*/ 390328 w 1794609"/>
              <a:gd name="connsiteY5" fmla="*/ 1561310 h 1561310"/>
              <a:gd name="connsiteX6" fmla="*/ 0 w 1794609"/>
              <a:gd name="connsiteY6" fmla="*/ 780655 h 156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609" h="1561310">
                <a:moveTo>
                  <a:pt x="897304" y="0"/>
                </a:moveTo>
                <a:lnTo>
                  <a:pt x="1794608" y="339586"/>
                </a:lnTo>
                <a:lnTo>
                  <a:pt x="1794608" y="1221725"/>
                </a:lnTo>
                <a:lnTo>
                  <a:pt x="897305" y="1561310"/>
                </a:lnTo>
                <a:lnTo>
                  <a:pt x="1" y="1221725"/>
                </a:lnTo>
                <a:lnTo>
                  <a:pt x="1" y="339586"/>
                </a:lnTo>
                <a:lnTo>
                  <a:pt x="897304" y="0"/>
                </a:lnTo>
                <a:close/>
              </a:path>
            </a:pathLst>
          </a:custGeom>
          <a:blipFill rotWithShape="0">
            <a:blip r:embed="rId2"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304" tIns="279661" rIns="243305" bIns="2796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BB7C062-E2F8-6A65-049C-48F5654E690C}"/>
              </a:ext>
            </a:extLst>
          </p:cNvPr>
          <p:cNvSpPr/>
          <p:nvPr/>
        </p:nvSpPr>
        <p:spPr>
          <a:xfrm>
            <a:off x="4958084" y="3025033"/>
            <a:ext cx="1561311" cy="1794610"/>
          </a:xfrm>
          <a:custGeom>
            <a:avLst/>
            <a:gdLst>
              <a:gd name="connsiteX0" fmla="*/ 0 w 1794609"/>
              <a:gd name="connsiteY0" fmla="*/ 780655 h 1561310"/>
              <a:gd name="connsiteX1" fmla="*/ 390328 w 1794609"/>
              <a:gd name="connsiteY1" fmla="*/ 0 h 1561310"/>
              <a:gd name="connsiteX2" fmla="*/ 1404282 w 1794609"/>
              <a:gd name="connsiteY2" fmla="*/ 0 h 1561310"/>
              <a:gd name="connsiteX3" fmla="*/ 1794609 w 1794609"/>
              <a:gd name="connsiteY3" fmla="*/ 780655 h 1561310"/>
              <a:gd name="connsiteX4" fmla="*/ 1404282 w 1794609"/>
              <a:gd name="connsiteY4" fmla="*/ 1561310 h 1561310"/>
              <a:gd name="connsiteX5" fmla="*/ 390328 w 1794609"/>
              <a:gd name="connsiteY5" fmla="*/ 1561310 h 1561310"/>
              <a:gd name="connsiteX6" fmla="*/ 0 w 1794609"/>
              <a:gd name="connsiteY6" fmla="*/ 780655 h 156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609" h="1561310">
                <a:moveTo>
                  <a:pt x="897304" y="0"/>
                </a:moveTo>
                <a:lnTo>
                  <a:pt x="1794608" y="339586"/>
                </a:lnTo>
                <a:lnTo>
                  <a:pt x="1794608" y="1221725"/>
                </a:lnTo>
                <a:lnTo>
                  <a:pt x="897305" y="1561310"/>
                </a:lnTo>
                <a:lnTo>
                  <a:pt x="1" y="1221725"/>
                </a:lnTo>
                <a:lnTo>
                  <a:pt x="1" y="339586"/>
                </a:lnTo>
                <a:lnTo>
                  <a:pt x="897304" y="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2834" tIns="329191" rIns="292835" bIns="32919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>
                <a:solidFill>
                  <a:schemeClr val="bg1"/>
                </a:solidFill>
              </a:rPr>
              <a:t>Public Awareness</a:t>
            </a:r>
            <a:endParaRPr lang="en-GB" sz="1300" kern="1200" dirty="0">
              <a:solidFill>
                <a:schemeClr val="bg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A67A9F-5DC8-8902-3B55-BD1B7823755E}"/>
              </a:ext>
            </a:extLst>
          </p:cNvPr>
          <p:cNvSpPr/>
          <p:nvPr/>
        </p:nvSpPr>
        <p:spPr>
          <a:xfrm>
            <a:off x="2955301" y="3383955"/>
            <a:ext cx="1938178" cy="1076765"/>
          </a:xfrm>
          <a:custGeom>
            <a:avLst/>
            <a:gdLst>
              <a:gd name="connsiteX0" fmla="*/ 0 w 1938178"/>
              <a:gd name="connsiteY0" fmla="*/ 0 h 1076765"/>
              <a:gd name="connsiteX1" fmla="*/ 1938178 w 1938178"/>
              <a:gd name="connsiteY1" fmla="*/ 0 h 1076765"/>
              <a:gd name="connsiteX2" fmla="*/ 1938178 w 1938178"/>
              <a:gd name="connsiteY2" fmla="*/ 1076765 h 1076765"/>
              <a:gd name="connsiteX3" fmla="*/ 0 w 1938178"/>
              <a:gd name="connsiteY3" fmla="*/ 1076765 h 1076765"/>
              <a:gd name="connsiteX4" fmla="*/ 0 w 1938178"/>
              <a:gd name="connsiteY4" fmla="*/ 0 h 107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178" h="1076765">
                <a:moveTo>
                  <a:pt x="0" y="0"/>
                </a:moveTo>
                <a:lnTo>
                  <a:pt x="1938178" y="0"/>
                </a:lnTo>
                <a:lnTo>
                  <a:pt x="1938178" y="1076765"/>
                </a:lnTo>
                <a:lnTo>
                  <a:pt x="0" y="10767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 dirty="0"/>
              <a:t> </a:t>
            </a:r>
            <a:r>
              <a:rPr lang="en-GB" sz="1400" kern="1200" dirty="0"/>
              <a:t>Campaigns to educate voters about disinformation.</a:t>
            </a:r>
          </a:p>
          <a:p>
            <a:pPr marL="0" lvl="0" indent="0" algn="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Partnerships with media to debunk deepfakes in real time.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CC61C43-BC05-574B-A578-EAC45B978328}"/>
              </a:ext>
            </a:extLst>
          </p:cNvPr>
          <p:cNvSpPr/>
          <p:nvPr/>
        </p:nvSpPr>
        <p:spPr>
          <a:xfrm>
            <a:off x="6644299" y="3025033"/>
            <a:ext cx="1561311" cy="1794610"/>
          </a:xfrm>
          <a:custGeom>
            <a:avLst/>
            <a:gdLst>
              <a:gd name="connsiteX0" fmla="*/ 0 w 1794609"/>
              <a:gd name="connsiteY0" fmla="*/ 780655 h 1561310"/>
              <a:gd name="connsiteX1" fmla="*/ 390328 w 1794609"/>
              <a:gd name="connsiteY1" fmla="*/ 0 h 1561310"/>
              <a:gd name="connsiteX2" fmla="*/ 1404282 w 1794609"/>
              <a:gd name="connsiteY2" fmla="*/ 0 h 1561310"/>
              <a:gd name="connsiteX3" fmla="*/ 1794609 w 1794609"/>
              <a:gd name="connsiteY3" fmla="*/ 780655 h 1561310"/>
              <a:gd name="connsiteX4" fmla="*/ 1404282 w 1794609"/>
              <a:gd name="connsiteY4" fmla="*/ 1561310 h 1561310"/>
              <a:gd name="connsiteX5" fmla="*/ 390328 w 1794609"/>
              <a:gd name="connsiteY5" fmla="*/ 1561310 h 1561310"/>
              <a:gd name="connsiteX6" fmla="*/ 0 w 1794609"/>
              <a:gd name="connsiteY6" fmla="*/ 780655 h 156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609" h="1561310">
                <a:moveTo>
                  <a:pt x="897304" y="0"/>
                </a:moveTo>
                <a:lnTo>
                  <a:pt x="1794608" y="339586"/>
                </a:lnTo>
                <a:lnTo>
                  <a:pt x="1794608" y="1221725"/>
                </a:lnTo>
                <a:lnTo>
                  <a:pt x="897305" y="1561310"/>
                </a:lnTo>
                <a:lnTo>
                  <a:pt x="1" y="1221725"/>
                </a:lnTo>
                <a:lnTo>
                  <a:pt x="1" y="339586"/>
                </a:lnTo>
                <a:lnTo>
                  <a:pt x="897304" y="0"/>
                </a:lnTo>
                <a:close/>
              </a:path>
            </a:pathLst>
          </a:custGeom>
          <a:blipFill rotWithShape="0">
            <a:blip r:embed="rId3"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304" tIns="279661" rIns="243305" bIns="2796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74AB365-0A48-F426-A8F3-FB1E090300E3}"/>
              </a:ext>
            </a:extLst>
          </p:cNvPr>
          <p:cNvSpPr/>
          <p:nvPr/>
        </p:nvSpPr>
        <p:spPr>
          <a:xfrm>
            <a:off x="5804422" y="4548297"/>
            <a:ext cx="1561311" cy="1794610"/>
          </a:xfrm>
          <a:custGeom>
            <a:avLst/>
            <a:gdLst>
              <a:gd name="connsiteX0" fmla="*/ 0 w 1794609"/>
              <a:gd name="connsiteY0" fmla="*/ 780655 h 1561310"/>
              <a:gd name="connsiteX1" fmla="*/ 390328 w 1794609"/>
              <a:gd name="connsiteY1" fmla="*/ 0 h 1561310"/>
              <a:gd name="connsiteX2" fmla="*/ 1404282 w 1794609"/>
              <a:gd name="connsiteY2" fmla="*/ 0 h 1561310"/>
              <a:gd name="connsiteX3" fmla="*/ 1794609 w 1794609"/>
              <a:gd name="connsiteY3" fmla="*/ 780655 h 1561310"/>
              <a:gd name="connsiteX4" fmla="*/ 1404282 w 1794609"/>
              <a:gd name="connsiteY4" fmla="*/ 1561310 h 1561310"/>
              <a:gd name="connsiteX5" fmla="*/ 390328 w 1794609"/>
              <a:gd name="connsiteY5" fmla="*/ 1561310 h 1561310"/>
              <a:gd name="connsiteX6" fmla="*/ 0 w 1794609"/>
              <a:gd name="connsiteY6" fmla="*/ 780655 h 156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609" h="1561310">
                <a:moveTo>
                  <a:pt x="897304" y="0"/>
                </a:moveTo>
                <a:lnTo>
                  <a:pt x="1794608" y="339586"/>
                </a:lnTo>
                <a:lnTo>
                  <a:pt x="1794608" y="1221725"/>
                </a:lnTo>
                <a:lnTo>
                  <a:pt x="897305" y="1561310"/>
                </a:lnTo>
                <a:lnTo>
                  <a:pt x="1" y="1221725"/>
                </a:lnTo>
                <a:lnTo>
                  <a:pt x="1" y="339586"/>
                </a:lnTo>
                <a:lnTo>
                  <a:pt x="89730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2834" tIns="329191" rIns="292835" bIns="32919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None/>
            </a:pPr>
            <a:r>
              <a:rPr lang="en-GB" sz="1300" b="1" kern="1200" dirty="0">
                <a:solidFill>
                  <a:schemeClr val="bg1"/>
                </a:solidFill>
              </a:rPr>
              <a:t>Advanced Technologies</a:t>
            </a:r>
            <a:r>
              <a:rPr lang="en-GB" sz="1300" kern="1200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824C56C-BE60-462C-EEE3-15AEF2E2CAA9}"/>
              </a:ext>
            </a:extLst>
          </p:cNvPr>
          <p:cNvSpPr/>
          <p:nvPr/>
        </p:nvSpPr>
        <p:spPr>
          <a:xfrm>
            <a:off x="7413110" y="4907220"/>
            <a:ext cx="2002784" cy="1076765"/>
          </a:xfrm>
          <a:custGeom>
            <a:avLst/>
            <a:gdLst>
              <a:gd name="connsiteX0" fmla="*/ 0 w 2002784"/>
              <a:gd name="connsiteY0" fmla="*/ 0 h 1076765"/>
              <a:gd name="connsiteX1" fmla="*/ 2002784 w 2002784"/>
              <a:gd name="connsiteY1" fmla="*/ 0 h 1076765"/>
              <a:gd name="connsiteX2" fmla="*/ 2002784 w 2002784"/>
              <a:gd name="connsiteY2" fmla="*/ 1076765 h 1076765"/>
              <a:gd name="connsiteX3" fmla="*/ 0 w 2002784"/>
              <a:gd name="connsiteY3" fmla="*/ 1076765 h 1076765"/>
              <a:gd name="connsiteX4" fmla="*/ 0 w 2002784"/>
              <a:gd name="connsiteY4" fmla="*/ 0 h 107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84" h="1076765">
                <a:moveTo>
                  <a:pt x="0" y="0"/>
                </a:moveTo>
                <a:lnTo>
                  <a:pt x="2002784" y="0"/>
                </a:lnTo>
                <a:lnTo>
                  <a:pt x="2002784" y="1076765"/>
                </a:lnTo>
                <a:lnTo>
                  <a:pt x="0" y="10767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ts val="1000"/>
              <a:buFont typeface="Courier New" panose="02070309020205020404" pitchFamily="49" charset="0"/>
              <a:buNone/>
            </a:pPr>
            <a:r>
              <a:rPr lang="en-GB" sz="1400" kern="1200" dirty="0"/>
              <a:t>Developing AI tools to counter AI-generated disinformation.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ts val="1000"/>
              <a:buFont typeface="Courier New" panose="02070309020205020404" pitchFamily="49" charset="0"/>
              <a:buNone/>
            </a:pPr>
            <a:r>
              <a:rPr lang="en-GB" sz="1400" kern="1200" dirty="0"/>
              <a:t>Strengthening digital literacy programs globally.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0498DF-6949-7928-D17C-302163ECCD66}"/>
              </a:ext>
            </a:extLst>
          </p:cNvPr>
          <p:cNvSpPr/>
          <p:nvPr/>
        </p:nvSpPr>
        <p:spPr>
          <a:xfrm>
            <a:off x="4118207" y="4548297"/>
            <a:ext cx="1561311" cy="1794610"/>
          </a:xfrm>
          <a:custGeom>
            <a:avLst/>
            <a:gdLst>
              <a:gd name="connsiteX0" fmla="*/ 0 w 1794609"/>
              <a:gd name="connsiteY0" fmla="*/ 780655 h 1561310"/>
              <a:gd name="connsiteX1" fmla="*/ 390328 w 1794609"/>
              <a:gd name="connsiteY1" fmla="*/ 0 h 1561310"/>
              <a:gd name="connsiteX2" fmla="*/ 1404282 w 1794609"/>
              <a:gd name="connsiteY2" fmla="*/ 0 h 1561310"/>
              <a:gd name="connsiteX3" fmla="*/ 1794609 w 1794609"/>
              <a:gd name="connsiteY3" fmla="*/ 780655 h 1561310"/>
              <a:gd name="connsiteX4" fmla="*/ 1404282 w 1794609"/>
              <a:gd name="connsiteY4" fmla="*/ 1561310 h 1561310"/>
              <a:gd name="connsiteX5" fmla="*/ 390328 w 1794609"/>
              <a:gd name="connsiteY5" fmla="*/ 1561310 h 1561310"/>
              <a:gd name="connsiteX6" fmla="*/ 0 w 1794609"/>
              <a:gd name="connsiteY6" fmla="*/ 780655 h 156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609" h="1561310">
                <a:moveTo>
                  <a:pt x="897304" y="0"/>
                </a:moveTo>
                <a:lnTo>
                  <a:pt x="1794608" y="339586"/>
                </a:lnTo>
                <a:lnTo>
                  <a:pt x="1794608" y="1221725"/>
                </a:lnTo>
                <a:lnTo>
                  <a:pt x="897305" y="1561310"/>
                </a:lnTo>
                <a:lnTo>
                  <a:pt x="1" y="1221725"/>
                </a:lnTo>
                <a:lnTo>
                  <a:pt x="1" y="339586"/>
                </a:lnTo>
                <a:lnTo>
                  <a:pt x="897304" y="0"/>
                </a:lnTo>
                <a:close/>
              </a:path>
            </a:pathLst>
          </a:custGeom>
          <a:blipFill rotWithShape="0">
            <a:blip r:embed="rId4"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304" tIns="279661" rIns="243305" bIns="2796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</p:spTree>
    <p:extLst>
      <p:ext uri="{BB962C8B-B14F-4D97-AF65-F5344CB8AC3E}">
        <p14:creationId xmlns:p14="http://schemas.microsoft.com/office/powerpoint/2010/main" val="3977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outline of a bird">
            <a:extLst>
              <a:ext uri="{FF2B5EF4-FFF2-40B4-BE49-F238E27FC236}">
                <a16:creationId xmlns:a16="http://schemas.microsoft.com/office/drawing/2014/main" id="{75FBFDF2-26A2-45BC-4B91-D46DA1A79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2420887"/>
            <a:ext cx="3007887" cy="1872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36" y="2420887"/>
            <a:ext cx="4511352" cy="2655417"/>
          </a:xfrm>
        </p:spPr>
        <p:txBody>
          <a:bodyPr rtlCol="0">
            <a:noAutofit/>
          </a:bodyPr>
          <a:lstStyle/>
          <a:p>
            <a:pPr rtl="0"/>
            <a:r>
              <a:rPr lang="en-GB" sz="4000" dirty="0"/>
              <a:t>Looking Ahead – </a:t>
            </a:r>
            <a:br>
              <a:rPr lang="en-GB" sz="4000" dirty="0"/>
            </a:br>
            <a:r>
              <a:rPr lang="en-GB" sz="4000" dirty="0"/>
              <a:t>A Call to Action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E31A5-D54B-D2DE-3107-70E76055C745}"/>
              </a:ext>
            </a:extLst>
          </p:cNvPr>
          <p:cNvSpPr txBox="1"/>
          <p:nvPr/>
        </p:nvSpPr>
        <p:spPr>
          <a:xfrm>
            <a:off x="1773932" y="692696"/>
            <a:ext cx="9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i="1" dirty="0"/>
              <a:t>“The integrity of democracy depends on our collective vigilance and innovation.”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3B97E-5269-F5EE-3EA4-E01F03438060}"/>
              </a:ext>
            </a:extLst>
          </p:cNvPr>
          <p:cNvSpPr txBox="1"/>
          <p:nvPr/>
        </p:nvSpPr>
        <p:spPr>
          <a:xfrm>
            <a:off x="8326660" y="2941493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Cyprus will continue leading efforts in ethical AI, setting an example globally.</a:t>
            </a:r>
          </a:p>
        </p:txBody>
      </p:sp>
      <p:pic>
        <p:nvPicPr>
          <p:cNvPr id="10" name="Graphic 9" descr="Illustrator outline">
            <a:extLst>
              <a:ext uri="{FF2B5EF4-FFF2-40B4-BE49-F238E27FC236}">
                <a16:creationId xmlns:a16="http://schemas.microsoft.com/office/drawing/2014/main" id="{A13E76B5-8EF0-3521-B6EE-1A6747BCA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0396" y="4509119"/>
            <a:ext cx="2160240" cy="17281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5D1AC5-2672-1350-35AF-20E48FCC9968}"/>
              </a:ext>
            </a:extLst>
          </p:cNvPr>
          <p:cNvSpPr txBox="1"/>
          <p:nvPr/>
        </p:nvSpPr>
        <p:spPr>
          <a:xfrm>
            <a:off x="8326660" y="495771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AI must serve democracy, not undermine it.</a:t>
            </a:r>
          </a:p>
        </p:txBody>
      </p:sp>
    </p:spTree>
    <p:extLst>
      <p:ext uri="{BB962C8B-B14F-4D97-AF65-F5344CB8AC3E}">
        <p14:creationId xmlns:p14="http://schemas.microsoft.com/office/powerpoint/2010/main" val="23190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4800" dirty="0"/>
              <a:t>Thank you</a:t>
            </a:r>
            <a:endParaRPr lang="en-gb" sz="4800" dirty="0"/>
          </a:p>
        </p:txBody>
      </p:sp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37FDD43-3952-7B13-412B-3DEBA9B58F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17" y="2636912"/>
            <a:ext cx="7508305" cy="23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4CE9-AEE3-0D70-3D89-C21877E1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-171400"/>
            <a:ext cx="10360501" cy="1223963"/>
          </a:xfrm>
        </p:spPr>
        <p:txBody>
          <a:bodyPr/>
          <a:lstStyle/>
          <a:p>
            <a:r>
              <a:rPr lang="en-GB" dirty="0"/>
              <a:t>Emerging Technologies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DC55C-FF21-82B3-01F6-C7F01338B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1115177"/>
            <a:ext cx="7416824" cy="4627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75D5D7-C8CB-1D39-065C-CE42A2503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68" y="1104414"/>
            <a:ext cx="7504628" cy="516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662F5-65CD-E294-4B5F-A609EFF1A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6415F86-06DB-6C4E-9CCE-B218D1E3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722" y="489445"/>
            <a:ext cx="9157380" cy="63408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GB" sz="6000" dirty="0"/>
              <a:t>Democracy at a Crossroads</a:t>
            </a:r>
            <a:endParaRPr lang="en-US" sz="6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CC4D91-4706-B1B2-A70B-521B3F2BCA67}"/>
              </a:ext>
            </a:extLst>
          </p:cNvPr>
          <p:cNvSpPr txBox="1"/>
          <p:nvPr/>
        </p:nvSpPr>
        <p:spPr>
          <a:xfrm>
            <a:off x="4942284" y="134076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Technology’s dual role in shaping democratic systems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5D9C20F-68CF-22BD-4A1F-5C1019D03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232622"/>
              </p:ext>
            </p:extLst>
          </p:nvPr>
        </p:nvGraphicFramePr>
        <p:xfrm>
          <a:off x="477788" y="1340768"/>
          <a:ext cx="4896545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796CFC4C-C50C-FCFC-406A-33B5C564F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093055"/>
              </p:ext>
            </p:extLst>
          </p:nvPr>
        </p:nvGraphicFramePr>
        <p:xfrm>
          <a:off x="5575109" y="1858662"/>
          <a:ext cx="5575110" cy="4306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034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2" grpId="0">
        <p:bldAsOne/>
      </p:bldGraphic>
      <p:bldGraphic spid="1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4518B-050F-C379-1CC2-9D4841BF1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88E68CF-FAAA-BF9B-7B3E-D7E664D9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54" y="1146781"/>
            <a:ext cx="10123306" cy="634083"/>
          </a:xfrm>
        </p:spPr>
        <p:txBody>
          <a:bodyPr rtlCol="0">
            <a:noAutofit/>
          </a:bodyPr>
          <a:lstStyle/>
          <a:p>
            <a:pPr algn="ctr" rtl="0"/>
            <a:r>
              <a:rPr lang="en-GB" sz="4000" b="1" dirty="0"/>
              <a:t>Timeline showing major AI milestones in election processes</a:t>
            </a:r>
            <a:endParaRPr lang="en-US" sz="4000" b="1" dirty="0"/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10456F1C-A16C-E1E7-EE9F-C624F74E06EE}"/>
              </a:ext>
            </a:extLst>
          </p:cNvPr>
          <p:cNvCxnSpPr>
            <a:cxnSpLocks/>
          </p:cNvCxnSpPr>
          <p:nvPr/>
        </p:nvCxnSpPr>
        <p:spPr>
          <a:xfrm>
            <a:off x="932310" y="3327582"/>
            <a:ext cx="8499065" cy="908322"/>
          </a:xfrm>
          <a:prstGeom prst="bentConnector3">
            <a:avLst>
              <a:gd name="adj1" fmla="val 9318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56F204AF-7465-D400-B9AD-D510E650E236}"/>
              </a:ext>
            </a:extLst>
          </p:cNvPr>
          <p:cNvCxnSpPr>
            <a:cxnSpLocks/>
          </p:cNvCxnSpPr>
          <p:nvPr/>
        </p:nvCxnSpPr>
        <p:spPr>
          <a:xfrm>
            <a:off x="901639" y="4279766"/>
            <a:ext cx="8529736" cy="682613"/>
          </a:xfrm>
          <a:prstGeom prst="bentConnector3">
            <a:avLst>
              <a:gd name="adj1" fmla="val 9576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CAC573F-1513-4AF8-26BE-03AB2C369118}"/>
              </a:ext>
            </a:extLst>
          </p:cNvPr>
          <p:cNvCxnSpPr>
            <a:cxnSpLocks/>
          </p:cNvCxnSpPr>
          <p:nvPr/>
        </p:nvCxnSpPr>
        <p:spPr>
          <a:xfrm>
            <a:off x="867569" y="4988170"/>
            <a:ext cx="8523212" cy="639598"/>
          </a:xfrm>
          <a:prstGeom prst="bentConnector3">
            <a:avLst>
              <a:gd name="adj1" fmla="val 9880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2B90E386-44F6-3654-009D-89C0CF8CE120}"/>
              </a:ext>
            </a:extLst>
          </p:cNvPr>
          <p:cNvCxnSpPr>
            <a:cxnSpLocks/>
          </p:cNvCxnSpPr>
          <p:nvPr/>
        </p:nvCxnSpPr>
        <p:spPr>
          <a:xfrm>
            <a:off x="867569" y="5653551"/>
            <a:ext cx="8523212" cy="715004"/>
          </a:xfrm>
          <a:prstGeom prst="bentConnector3">
            <a:avLst>
              <a:gd name="adj1" fmla="val 9657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23D78119-F059-06B3-75E5-941AC0AFD04A}"/>
              </a:ext>
            </a:extLst>
          </p:cNvPr>
          <p:cNvCxnSpPr>
            <a:cxnSpLocks/>
          </p:cNvCxnSpPr>
          <p:nvPr/>
        </p:nvCxnSpPr>
        <p:spPr>
          <a:xfrm>
            <a:off x="893440" y="2555815"/>
            <a:ext cx="8523212" cy="733797"/>
          </a:xfrm>
          <a:prstGeom prst="bentConnector3">
            <a:avLst>
              <a:gd name="adj1" fmla="val 9769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54F2D86-7E27-E166-2C94-606D89435E7C}"/>
              </a:ext>
            </a:extLst>
          </p:cNvPr>
          <p:cNvSpPr txBox="1"/>
          <p:nvPr/>
        </p:nvSpPr>
        <p:spPr>
          <a:xfrm>
            <a:off x="933797" y="2736182"/>
            <a:ext cx="80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2012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0626FD-792C-109A-99D8-289F31508A3B}"/>
              </a:ext>
            </a:extLst>
          </p:cNvPr>
          <p:cNvSpPr txBox="1"/>
          <p:nvPr/>
        </p:nvSpPr>
        <p:spPr>
          <a:xfrm>
            <a:off x="1812802" y="255151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U.S. Presidential Campaign: AI used for voter microtargeting based on social media data, influencing campaign strategies.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07CDF1-A6A7-A6AB-9B51-120878C1EF3F}"/>
              </a:ext>
            </a:extLst>
          </p:cNvPr>
          <p:cNvSpPr txBox="1"/>
          <p:nvPr/>
        </p:nvSpPr>
        <p:spPr>
          <a:xfrm>
            <a:off x="932310" y="3546600"/>
            <a:ext cx="88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2016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07130E-C04F-BB0C-63ED-4FF692D9E2E5}"/>
              </a:ext>
            </a:extLst>
          </p:cNvPr>
          <p:cNvSpPr txBox="1"/>
          <p:nvPr/>
        </p:nvSpPr>
        <p:spPr>
          <a:xfrm>
            <a:off x="1771068" y="3327582"/>
            <a:ext cx="1012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AI-Driven Disinformation: </a:t>
            </a:r>
          </a:p>
          <a:p>
            <a:r>
              <a:rPr lang="en-GB" sz="1800" b="1" dirty="0"/>
              <a:t>Widespread use of AI bots to amplify fake news during U.S. elections, significantly affecting voter opinions.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C3F8B-A7FD-9DA2-4797-B09CD2CB7B31}"/>
              </a:ext>
            </a:extLst>
          </p:cNvPr>
          <p:cNvSpPr txBox="1"/>
          <p:nvPr/>
        </p:nvSpPr>
        <p:spPr>
          <a:xfrm>
            <a:off x="932310" y="4380784"/>
            <a:ext cx="80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2018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BBD47F-95D2-2169-0BE3-3A63AD37A94E}"/>
              </a:ext>
            </a:extLst>
          </p:cNvPr>
          <p:cNvSpPr txBox="1"/>
          <p:nvPr/>
        </p:nvSpPr>
        <p:spPr>
          <a:xfrm>
            <a:off x="867569" y="5077136"/>
            <a:ext cx="80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2020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DD2255-AC4A-6AF1-0B87-E98152829ECD}"/>
              </a:ext>
            </a:extLst>
          </p:cNvPr>
          <p:cNvSpPr txBox="1"/>
          <p:nvPr/>
        </p:nvSpPr>
        <p:spPr>
          <a:xfrm>
            <a:off x="893440" y="5728362"/>
            <a:ext cx="80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2024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14B276D-5F43-B3AC-1E96-161FE0062E19}"/>
              </a:ext>
            </a:extLst>
          </p:cNvPr>
          <p:cNvSpPr txBox="1"/>
          <p:nvPr/>
        </p:nvSpPr>
        <p:spPr>
          <a:xfrm>
            <a:off x="1782131" y="4233383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Blockchain Voting in Sierra Leone</a:t>
            </a:r>
          </a:p>
          <a:p>
            <a:r>
              <a:rPr lang="en-GB" sz="1800" b="1" dirty="0"/>
              <a:t>First use of blockchain and AI to ensure transparency and reduce fraud in vote tallying.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0BC316-9D5A-D4F4-DBB1-52D62C68FFA8}"/>
              </a:ext>
            </a:extLst>
          </p:cNvPr>
          <p:cNvSpPr txBox="1"/>
          <p:nvPr/>
        </p:nvSpPr>
        <p:spPr>
          <a:xfrm>
            <a:off x="1735013" y="4943467"/>
            <a:ext cx="984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Deepfake Detection Tools</a:t>
            </a:r>
          </a:p>
          <a:p>
            <a:r>
              <a:rPr lang="en-GB" sz="1800" b="1" dirty="0"/>
              <a:t>Efforts to combat deepfakes and AI-generated misinformation intensify during U.S. elections.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DEF9F3E-9A35-2662-4251-ED2153BEC9CB}"/>
              </a:ext>
            </a:extLst>
          </p:cNvPr>
          <p:cNvSpPr txBox="1"/>
          <p:nvPr/>
        </p:nvSpPr>
        <p:spPr>
          <a:xfrm>
            <a:off x="1735013" y="5677521"/>
            <a:ext cx="984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Real-Time Campaign </a:t>
            </a:r>
            <a:r>
              <a:rPr lang="en-GB" sz="1800" b="1" dirty="0" err="1"/>
              <a:t>AdjustmentsAI</a:t>
            </a:r>
            <a:r>
              <a:rPr lang="en-GB" sz="1800" b="1" dirty="0"/>
              <a:t> tools enable dynamic voter engagement and sentiment analysis, reshaping modern campaign strategies.</a:t>
            </a:r>
          </a:p>
        </p:txBody>
      </p:sp>
    </p:spTree>
    <p:extLst>
      <p:ext uri="{BB962C8B-B14F-4D97-AF65-F5344CB8AC3E}">
        <p14:creationId xmlns:p14="http://schemas.microsoft.com/office/powerpoint/2010/main" val="74839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3" grpId="0"/>
      <p:bldP spid="44" grpId="0"/>
      <p:bldP spid="49" grpId="0"/>
      <p:bldP spid="50" grpId="0"/>
      <p:bldP spid="51" grpId="0"/>
      <p:bldP spid="54" grpId="0"/>
      <p:bldP spid="63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E15C-7CD7-CA3E-5475-6EC1E61C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AI Could Take Over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D0B66-FE14-CD55-6A1F-33756D6E2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716" y="1701797"/>
            <a:ext cx="2748668" cy="4462272"/>
          </a:xfrm>
        </p:spPr>
        <p:txBody>
          <a:bodyPr>
            <a:normAutofit/>
          </a:bodyPr>
          <a:lstStyle/>
          <a:p>
            <a:r>
              <a:rPr lang="en-GB" sz="1400" b="1" i="0" dirty="0">
                <a:effectLst/>
                <a:latin typeface="Gilroy"/>
              </a:rPr>
              <a:t>An AI-driven political campaign could be all things to all people</a:t>
            </a:r>
            <a:r>
              <a:rPr lang="en-GB" sz="1400" b="0" i="0" dirty="0">
                <a:effectLst/>
                <a:latin typeface="Gilroy"/>
              </a:rPr>
              <a:t>" by Archon Fung, Professor of Citizenship and Self-Government, Harvard Kennedy School and Lawrence Lessig, Professor of Law and Leadership, Harvard University.</a:t>
            </a:r>
          </a:p>
          <a:p>
            <a:endParaRPr lang="en-GB" sz="1400" dirty="0">
              <a:latin typeface="Gilroy"/>
            </a:endParaRPr>
          </a:p>
          <a:p>
            <a:r>
              <a:rPr lang="en-GB" sz="1400" dirty="0">
                <a:latin typeface="Gilroy"/>
              </a:rPr>
              <a:t>Source: </a:t>
            </a:r>
            <a:r>
              <a:rPr lang="en-GB" sz="1050" dirty="0">
                <a:hlinkClick r:id="rId2"/>
              </a:rPr>
              <a:t>How AI Could Take Over Elections</a:t>
            </a: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1FDDC-2053-6027-D99B-57E599441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3" y="1844824"/>
            <a:ext cx="7553438" cy="41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9F18862-796D-10F1-61E5-2986C7D6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984256"/>
              </p:ext>
            </p:extLst>
          </p:nvPr>
        </p:nvGraphicFramePr>
        <p:xfrm>
          <a:off x="549796" y="1700808"/>
          <a:ext cx="6912768" cy="4649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GB" dirty="0"/>
              <a:t>The Power of AI in Elections - Opportunities for Electoral Integrity</a:t>
            </a:r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33486CD-6332-17A7-CB16-C57E8B1C68E4}"/>
              </a:ext>
            </a:extLst>
          </p:cNvPr>
          <p:cNvSpPr/>
          <p:nvPr/>
        </p:nvSpPr>
        <p:spPr>
          <a:xfrm>
            <a:off x="7977597" y="1901223"/>
            <a:ext cx="3312368" cy="3832033"/>
          </a:xfrm>
          <a:prstGeom prst="roundRect">
            <a:avLst/>
          </a:prstGeom>
          <a:solidFill>
            <a:srgbClr val="E1E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5A99EA-C1C4-5DBE-F611-61DF40FAA9C9}"/>
              </a:ext>
            </a:extLst>
          </p:cNvPr>
          <p:cNvSpPr txBox="1"/>
          <p:nvPr/>
        </p:nvSpPr>
        <p:spPr>
          <a:xfrm>
            <a:off x="8085609" y="1988840"/>
            <a:ext cx="3096344" cy="3672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In the 2020 U.S. elections, AI flagged over </a:t>
            </a:r>
            <a:r>
              <a:rPr lang="en-GB" sz="2800" dirty="0">
                <a:solidFill>
                  <a:schemeClr val="accent5"/>
                </a:solidFill>
              </a:rPr>
              <a:t>2 million potentially false voting claims</a:t>
            </a:r>
            <a:r>
              <a:rPr lang="en-GB" sz="2800" dirty="0">
                <a:solidFill>
                  <a:schemeClr val="bg1"/>
                </a:solidFill>
              </a:rPr>
              <a:t>, contributing to enhanced transparency.</a:t>
            </a:r>
          </a:p>
        </p:txBody>
      </p:sp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The Rising Threats of AI Misuse - Democracy Under Attack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20B40A-6D39-3249-9470-C73B298E7B47}"/>
              </a:ext>
            </a:extLst>
          </p:cNvPr>
          <p:cNvSpPr/>
          <p:nvPr/>
        </p:nvSpPr>
        <p:spPr>
          <a:xfrm>
            <a:off x="1218883" y="1625787"/>
            <a:ext cx="10093483" cy="2223525"/>
          </a:xfrm>
          <a:prstGeom prst="roundRect">
            <a:avLst>
              <a:gd name="adj" fmla="val 10000"/>
            </a:avLst>
          </a:prstGeom>
          <a:noFill/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EB3C7A-6EA1-3386-CA9C-CF08E700BEAD}"/>
              </a:ext>
            </a:extLst>
          </p:cNvPr>
          <p:cNvSpPr/>
          <p:nvPr/>
        </p:nvSpPr>
        <p:spPr>
          <a:xfrm>
            <a:off x="1522845" y="1853262"/>
            <a:ext cx="4516932" cy="1630585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287EF75-B59E-85B3-205E-9D47CA116860}"/>
              </a:ext>
            </a:extLst>
          </p:cNvPr>
          <p:cNvSpPr/>
          <p:nvPr/>
        </p:nvSpPr>
        <p:spPr>
          <a:xfrm>
            <a:off x="1522845" y="3780316"/>
            <a:ext cx="4516933" cy="2717643"/>
          </a:xfrm>
          <a:custGeom>
            <a:avLst/>
            <a:gdLst>
              <a:gd name="connsiteX0" fmla="*/ 285352 w 4516932"/>
              <a:gd name="connsiteY0" fmla="*/ 0 h 2717642"/>
              <a:gd name="connsiteX1" fmla="*/ 4231580 w 4516932"/>
              <a:gd name="connsiteY1" fmla="*/ 0 h 2717642"/>
              <a:gd name="connsiteX2" fmla="*/ 4516932 w 4516932"/>
              <a:gd name="connsiteY2" fmla="*/ 285352 h 2717642"/>
              <a:gd name="connsiteX3" fmla="*/ 4516932 w 4516932"/>
              <a:gd name="connsiteY3" fmla="*/ 2717642 h 2717642"/>
              <a:gd name="connsiteX4" fmla="*/ 4516932 w 4516932"/>
              <a:gd name="connsiteY4" fmla="*/ 2717642 h 2717642"/>
              <a:gd name="connsiteX5" fmla="*/ 0 w 4516932"/>
              <a:gd name="connsiteY5" fmla="*/ 2717642 h 2717642"/>
              <a:gd name="connsiteX6" fmla="*/ 0 w 4516932"/>
              <a:gd name="connsiteY6" fmla="*/ 2717642 h 2717642"/>
              <a:gd name="connsiteX7" fmla="*/ 0 w 4516932"/>
              <a:gd name="connsiteY7" fmla="*/ 285352 h 2717642"/>
              <a:gd name="connsiteX8" fmla="*/ 285352 w 4516932"/>
              <a:gd name="connsiteY8" fmla="*/ 0 h 271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6932" h="2717642">
                <a:moveTo>
                  <a:pt x="4231580" y="2717642"/>
                </a:moveTo>
                <a:lnTo>
                  <a:pt x="285352" y="2717642"/>
                </a:lnTo>
                <a:cubicBezTo>
                  <a:pt x="127756" y="2717642"/>
                  <a:pt x="0" y="2589886"/>
                  <a:pt x="0" y="2432290"/>
                </a:cubicBezTo>
                <a:lnTo>
                  <a:pt x="0" y="0"/>
                </a:lnTo>
                <a:lnTo>
                  <a:pt x="0" y="0"/>
                </a:lnTo>
                <a:lnTo>
                  <a:pt x="4516932" y="0"/>
                </a:lnTo>
                <a:lnTo>
                  <a:pt x="4516932" y="0"/>
                </a:lnTo>
                <a:lnTo>
                  <a:pt x="4516932" y="2432290"/>
                </a:lnTo>
                <a:cubicBezTo>
                  <a:pt x="4516932" y="2589886"/>
                  <a:pt x="4389176" y="2717642"/>
                  <a:pt x="4231580" y="2717642"/>
                </a:cubicBezTo>
                <a:close/>
              </a:path>
            </a:pathLst>
          </a:custGeom>
          <a:gradFill rotWithShape="0">
            <a:gsLst>
              <a:gs pos="0">
                <a:schemeClr val="bg2">
                  <a:tint val="100000"/>
                  <a:shade val="0"/>
                  <a:satMod val="100000"/>
                </a:schemeClr>
              </a:gs>
              <a:gs pos="85000">
                <a:schemeClr val="bg2">
                  <a:tint val="100000"/>
                  <a:shade val="30000"/>
                  <a:satMod val="100000"/>
                </a:schemeClr>
              </a:gs>
              <a:gs pos="100000">
                <a:schemeClr val="bg2">
                  <a:shade val="60000"/>
                  <a:satMod val="100000"/>
                </a:schemeClr>
              </a:gs>
            </a:gsLst>
            <a:lin ang="36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481" tIns="120905" rIns="204482" bIns="204481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b="1" kern="1200" dirty="0"/>
              <a:t>Deepfake Technology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700" b="1" kern="1200" dirty="0"/>
          </a:p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900% rise in usage since 2020 (Oxford report).</a:t>
            </a:r>
          </a:p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b="1" kern="1200" dirty="0"/>
              <a:t>Impact</a:t>
            </a:r>
            <a:r>
              <a:rPr lang="en-GB" sz="1700" kern="1200" dirty="0"/>
              <a:t>: Fake videos of candidates can alter public opinion.</a:t>
            </a:r>
          </a:p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b="1" kern="1200" dirty="0"/>
              <a:t>Example</a:t>
            </a:r>
            <a:r>
              <a:rPr lang="en-GB" sz="1700" kern="1200" dirty="0"/>
              <a:t>: Deepfake videos targeting U.S. presidential candidates went viral during 2020 elections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0E8ED0-FE55-6443-8CC0-279997A49076}"/>
              </a:ext>
            </a:extLst>
          </p:cNvPr>
          <p:cNvSpPr/>
          <p:nvPr/>
        </p:nvSpPr>
        <p:spPr>
          <a:xfrm>
            <a:off x="6561257" y="1832765"/>
            <a:ext cx="4516932" cy="1630585"/>
          </a:xfrm>
          <a:prstGeom prst="roundRect">
            <a:avLst>
              <a:gd name="adj" fmla="val 10000"/>
            </a:avLst>
          </a:prstGeom>
          <a:blipFill>
            <a:blip r:embed="rId3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EF873E3-F719-1560-4D6C-A0EFEFDF3DD3}"/>
              </a:ext>
            </a:extLst>
          </p:cNvPr>
          <p:cNvSpPr/>
          <p:nvPr/>
        </p:nvSpPr>
        <p:spPr>
          <a:xfrm>
            <a:off x="6526477" y="3780317"/>
            <a:ext cx="4516932" cy="2717642"/>
          </a:xfrm>
          <a:custGeom>
            <a:avLst/>
            <a:gdLst>
              <a:gd name="connsiteX0" fmla="*/ 285352 w 4516932"/>
              <a:gd name="connsiteY0" fmla="*/ 0 h 2717642"/>
              <a:gd name="connsiteX1" fmla="*/ 4231580 w 4516932"/>
              <a:gd name="connsiteY1" fmla="*/ 0 h 2717642"/>
              <a:gd name="connsiteX2" fmla="*/ 4516932 w 4516932"/>
              <a:gd name="connsiteY2" fmla="*/ 285352 h 2717642"/>
              <a:gd name="connsiteX3" fmla="*/ 4516932 w 4516932"/>
              <a:gd name="connsiteY3" fmla="*/ 2717642 h 2717642"/>
              <a:gd name="connsiteX4" fmla="*/ 4516932 w 4516932"/>
              <a:gd name="connsiteY4" fmla="*/ 2717642 h 2717642"/>
              <a:gd name="connsiteX5" fmla="*/ 0 w 4516932"/>
              <a:gd name="connsiteY5" fmla="*/ 2717642 h 2717642"/>
              <a:gd name="connsiteX6" fmla="*/ 0 w 4516932"/>
              <a:gd name="connsiteY6" fmla="*/ 2717642 h 2717642"/>
              <a:gd name="connsiteX7" fmla="*/ 0 w 4516932"/>
              <a:gd name="connsiteY7" fmla="*/ 285352 h 2717642"/>
              <a:gd name="connsiteX8" fmla="*/ 285352 w 4516932"/>
              <a:gd name="connsiteY8" fmla="*/ 0 h 271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6932" h="2717642">
                <a:moveTo>
                  <a:pt x="4231580" y="2717642"/>
                </a:moveTo>
                <a:lnTo>
                  <a:pt x="285352" y="2717642"/>
                </a:lnTo>
                <a:cubicBezTo>
                  <a:pt x="127756" y="2717642"/>
                  <a:pt x="0" y="2589886"/>
                  <a:pt x="0" y="2432290"/>
                </a:cubicBezTo>
                <a:lnTo>
                  <a:pt x="0" y="0"/>
                </a:lnTo>
                <a:lnTo>
                  <a:pt x="0" y="0"/>
                </a:lnTo>
                <a:lnTo>
                  <a:pt x="4516932" y="0"/>
                </a:lnTo>
                <a:lnTo>
                  <a:pt x="4516932" y="0"/>
                </a:lnTo>
                <a:lnTo>
                  <a:pt x="4516932" y="2432290"/>
                </a:lnTo>
                <a:cubicBezTo>
                  <a:pt x="4516932" y="2589886"/>
                  <a:pt x="4389176" y="2717642"/>
                  <a:pt x="4231580" y="2717642"/>
                </a:cubicBezTo>
                <a:close/>
              </a:path>
            </a:pathLst>
          </a:custGeom>
          <a:gradFill rotWithShape="0">
            <a:gsLst>
              <a:gs pos="0">
                <a:schemeClr val="bg2">
                  <a:tint val="100000"/>
                  <a:shade val="0"/>
                  <a:satMod val="100000"/>
                </a:schemeClr>
              </a:gs>
              <a:gs pos="85000">
                <a:schemeClr val="bg2">
                  <a:tint val="100000"/>
                  <a:shade val="30000"/>
                  <a:satMod val="100000"/>
                </a:schemeClr>
              </a:gs>
              <a:gs pos="100000">
                <a:schemeClr val="bg2">
                  <a:shade val="60000"/>
                  <a:satMod val="100000"/>
                </a:schemeClr>
              </a:gs>
            </a:gsLst>
            <a:lin ang="36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593" tIns="128016" rIns="211593" bIns="211593" numCol="1" spcCol="1270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b="1" kern="1200" dirty="0"/>
              <a:t>Disinformation Campaigns</a:t>
            </a:r>
            <a:endParaRPr lang="en-GB" sz="18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GB" sz="1400" kern="1200" dirty="0"/>
          </a:p>
          <a:p>
            <a:pPr marL="342900" lvl="2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ts val="1000"/>
              <a:buFont typeface="Arial" panose="020B0604020202020204" pitchFamily="34" charset="0"/>
              <a:buChar char="•"/>
            </a:pPr>
            <a:r>
              <a:rPr lang="en-GB" sz="1800" kern="1200" dirty="0"/>
              <a:t>Automated bots produce over 10 million fake posts daily (Security.org).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ts val="1000"/>
              <a:buFont typeface="Arial" panose="020B0604020202020204" pitchFamily="34" charset="0"/>
              <a:buNone/>
            </a:pPr>
            <a:endParaRPr lang="en-GB" sz="1800" kern="1200" dirty="0"/>
          </a:p>
          <a:p>
            <a:pPr marL="342900" lvl="2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ts val="1000"/>
              <a:buFont typeface="Arial" panose="020B0604020202020204" pitchFamily="34" charset="0"/>
              <a:buChar char="•"/>
            </a:pPr>
            <a:r>
              <a:rPr lang="en-GB" sz="1800" kern="1200" dirty="0"/>
              <a:t>Example: False narratives about voter fraud influenced 70% of online discussions in 2020.</a:t>
            </a:r>
          </a:p>
        </p:txBody>
      </p:sp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2F71-B93D-040B-97F3-20E4193A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-321098"/>
            <a:ext cx="10360501" cy="1223963"/>
          </a:xfrm>
        </p:spPr>
        <p:txBody>
          <a:bodyPr/>
          <a:lstStyle/>
          <a:p>
            <a:r>
              <a:rPr lang="en-GB" dirty="0"/>
              <a:t>How big is the risk?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CCC625-06B8-EAF3-02DA-1270F7D8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92" y="3068960"/>
            <a:ext cx="5382001" cy="3068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51071-B3C5-DCEC-5BC4-B0F6282AE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36" y="1196752"/>
            <a:ext cx="8568952" cy="15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GB" dirty="0"/>
              <a:t>Global Impact of AI in Elections - The Worldwide Perspective</a:t>
            </a:r>
            <a:endParaRPr lang="en-gb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C3A278E-C91A-08AD-8BB4-1AD06ED01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7" name="Picture 16" descr="A map of the world">
            <a:extLst>
              <a:ext uri="{FF2B5EF4-FFF2-40B4-BE49-F238E27FC236}">
                <a16:creationId xmlns:a16="http://schemas.microsoft.com/office/drawing/2014/main" id="{6B6D57D4-B76C-070C-1FDF-4BC34D7AF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501642"/>
            <a:ext cx="10657184" cy="48114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8B6EF5-F750-1534-51F7-4F43577A0173}"/>
              </a:ext>
            </a:extLst>
          </p:cNvPr>
          <p:cNvSpPr txBox="1"/>
          <p:nvPr/>
        </p:nvSpPr>
        <p:spPr>
          <a:xfrm>
            <a:off x="5302324" y="1844825"/>
            <a:ext cx="2376264" cy="3539430"/>
          </a:xfrm>
          <a:prstGeom prst="rect">
            <a:avLst/>
          </a:prstGeom>
          <a:solidFill>
            <a:schemeClr val="accent4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Europe: </a:t>
            </a:r>
          </a:p>
          <a:p>
            <a:endParaRPr lang="en-GB" sz="1800" b="1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80% of political parties in the EU faced AI-driven cyber threats (European Commission).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Germany’s 2021 elections saw 12% of online discourse manipulated by bots.</a:t>
            </a:r>
          </a:p>
          <a:p>
            <a:endParaRPr lang="en-GB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27398E-A78C-A320-1B2D-BBA592CA1762}"/>
              </a:ext>
            </a:extLst>
          </p:cNvPr>
          <p:cNvSpPr txBox="1"/>
          <p:nvPr/>
        </p:nvSpPr>
        <p:spPr>
          <a:xfrm>
            <a:off x="1545257" y="1844825"/>
            <a:ext cx="2376264" cy="2123658"/>
          </a:xfrm>
          <a:prstGeom prst="rect">
            <a:avLst/>
          </a:prstGeom>
          <a:solidFill>
            <a:schemeClr val="accent4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U.S: </a:t>
            </a:r>
          </a:p>
          <a:p>
            <a:endParaRPr lang="en-GB" sz="1800" b="1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60% of U.S. voters engaged with AI-generated political content during campaigns (Freedom House).</a:t>
            </a:r>
            <a:endParaRPr lang="en-GB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3228DE-A0BF-AE2A-E884-1FD5CC32178F}"/>
              </a:ext>
            </a:extLst>
          </p:cNvPr>
          <p:cNvSpPr txBox="1"/>
          <p:nvPr/>
        </p:nvSpPr>
        <p:spPr>
          <a:xfrm>
            <a:off x="8497563" y="1844825"/>
            <a:ext cx="2376264" cy="1877437"/>
          </a:xfrm>
          <a:prstGeom prst="rect">
            <a:avLst/>
          </a:prstGeom>
          <a:solidFill>
            <a:schemeClr val="accent4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Asia and Africa: </a:t>
            </a:r>
          </a:p>
          <a:p>
            <a:endParaRPr lang="en-GB" sz="1800" b="1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Social media misinformation campaigns disrupted elections in India and Kenya.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3152</TotalTime>
  <Words>720</Words>
  <Application>Microsoft Office PowerPoint</Application>
  <PresentationFormat>Custom</PresentationFormat>
  <Paragraphs>99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Courier New</vt:lpstr>
      <vt:lpstr>Gilroy</vt:lpstr>
      <vt:lpstr>Tech 16x9</vt:lpstr>
      <vt:lpstr>Disruptive Technologies, AI, and Democracy: A Rising Threat to Global Elections</vt:lpstr>
      <vt:lpstr>Emerging Technologies</vt:lpstr>
      <vt:lpstr>Democracy at a Crossroads</vt:lpstr>
      <vt:lpstr>Timeline showing major AI milestones in election processes</vt:lpstr>
      <vt:lpstr>How AI Could Take Over Elections</vt:lpstr>
      <vt:lpstr>The Power of AI in Elections - Opportunities for Electoral Integrity</vt:lpstr>
      <vt:lpstr>The Rising Threats of AI Misuse - Democracy Under Attack</vt:lpstr>
      <vt:lpstr>How big is the risk?</vt:lpstr>
      <vt:lpstr>Global Impact of AI in Elections - The Worldwide Perspective</vt:lpstr>
      <vt:lpstr>Cyprus’s Position on the Global Stage</vt:lpstr>
      <vt:lpstr>Cyprus’s Position on the Global Stage - Leading by Example</vt:lpstr>
      <vt:lpstr>Ethical Considerations - Balancing Innovation and Integrity</vt:lpstr>
      <vt:lpstr>Recommendations for Safeguarding Democracy - Charting a Path Forward</vt:lpstr>
      <vt:lpstr>Looking Ahead –  A Call to Action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Andreas Pogiatzi</dc:creator>
  <cp:lastModifiedBy>Demetris Skourides</cp:lastModifiedBy>
  <cp:revision>3</cp:revision>
  <dcterms:created xsi:type="dcterms:W3CDTF">2024-11-20T06:09:46Z</dcterms:created>
  <dcterms:modified xsi:type="dcterms:W3CDTF">2024-11-24T07:10:01Z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